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89" r:id="rId4"/>
    <p:sldId id="285" r:id="rId5"/>
    <p:sldId id="286" r:id="rId6"/>
    <p:sldId id="291" r:id="rId7"/>
    <p:sldId id="290" r:id="rId8"/>
    <p:sldId id="292" r:id="rId9"/>
    <p:sldId id="293" r:id="rId10"/>
    <p:sldId id="260" r:id="rId11"/>
    <p:sldId id="263" r:id="rId12"/>
    <p:sldId id="295" r:id="rId13"/>
    <p:sldId id="294" r:id="rId14"/>
    <p:sldId id="26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  <p:sldId id="279" r:id="rId24"/>
    <p:sldId id="280" r:id="rId25"/>
    <p:sldId id="281" r:id="rId26"/>
    <p:sldId id="283" r:id="rId27"/>
    <p:sldId id="284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CB0"/>
    <a:srgbClr val="FECE3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-2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3F34-712B-4B49-A552-72A767CEF17C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63776-1562-BB46-B1C5-744683387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60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AA99C-69FC-1C46-A68E-7F84E7F1D25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32F09-56B9-CD43-9B4B-979135DDD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6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multicast: the same data traverses link only once</a:t>
            </a:r>
          </a:p>
          <a:p>
            <a:r>
              <a:rPr lang="en-US" dirty="0" smtClean="0"/>
              <a:t>efficient distribution: shortest path</a:t>
            </a:r>
            <a:r>
              <a:rPr lang="en-US" baseline="0" dirty="0" smtClean="0"/>
              <a:t>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DF4A97A-04F9-2D47-B5C4-9EB560C0DB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Interests should uniquely identify the requested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DF4A97A-04F9-2D47-B5C4-9EB560C0DB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ChronoSync assumes that each producer produce/name Data items sequentially</a:t>
            </a:r>
          </a:p>
          <a:p>
            <a:endParaRPr lang="en-US" dirty="0" smtClean="0"/>
          </a:p>
          <a:p>
            <a:r>
              <a:rPr lang="en-US" dirty="0" smtClean="0"/>
              <a:t>Producer status (prefix + latest sequence number) fully specifies how much and what Data has been generated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BD92-E886-724B-8B85-44CE17137113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2CA6-88BC-B64B-9C7E-5B46935EBA3F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72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4DD0-FCAC-7B41-B7A6-75BA2E2B7005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92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B622-859D-CB4E-B65D-4E02A3A992B9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2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A842B-DB87-764E-9663-6EC5A0B5F90F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679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C9A31-3790-9A4D-BA41-5CCD5B69C072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35645-EB3D-C64F-A595-69716F8CA8F6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44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43171-7BF6-744D-B7A3-CC506B32E4C9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4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72AD6-6449-D94B-88BC-A407C608FE4E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20FF-FB97-BA45-BCA1-7B70BFD4C46B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6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5B96-FF65-754C-9082-FDF2685DFDEC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4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331F5-E44A-7B47-B913-78C0C3013EB3}" type="datetime1">
              <a:rPr lang="en-US" altLang="zh-CN" smtClean="0"/>
              <a:t>4/27/15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AC47-D32F-4655-BD89-FFB8CD9BD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55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tx2"/>
                </a:solidFill>
              </a:rPr>
              <a:t>RepoSync: </a:t>
            </a:r>
            <a:br>
              <a:rPr lang="en-US" altLang="zh-CN" sz="3600" b="1" dirty="0">
                <a:solidFill>
                  <a:schemeClr val="tx2"/>
                </a:solidFill>
              </a:rPr>
            </a:br>
            <a:r>
              <a:rPr lang="en-US" altLang="zh-CN" sz="3600" b="1" dirty="0">
                <a:solidFill>
                  <a:schemeClr val="tx2"/>
                </a:solidFill>
              </a:rPr>
              <a:t>Combined Action-Based and Data-Based Synchronization Model in Named Data Network</a:t>
            </a:r>
            <a:endParaRPr lang="zh-CN" alt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pPr algn="l"/>
            <a:r>
              <a:rPr lang="en-US" altLang="zh-CN" dirty="0" err="1" smtClean="0"/>
              <a:t>Weiqi</a:t>
            </a:r>
            <a:r>
              <a:rPr lang="en-US" altLang="zh-CN" dirty="0" smtClean="0"/>
              <a:t> Shi (Tsinghua University)</a:t>
            </a:r>
            <a:endParaRPr lang="en-US" altLang="zh-CN" dirty="0"/>
          </a:p>
          <a:p>
            <a:pPr algn="l"/>
            <a:r>
              <a:rPr lang="en-US" altLang="zh-CN" b="1" dirty="0" smtClean="0"/>
              <a:t>Alexander Afanasyev (University of California, Los Angeles)</a:t>
            </a:r>
            <a:endParaRPr lang="zh-CN" altLang="en-US" b="1" dirty="0"/>
          </a:p>
        </p:txBody>
      </p:sp>
      <p:sp>
        <p:nvSpPr>
          <p:cNvPr id="6" name="Shape 31"/>
          <p:cNvSpPr txBox="1">
            <a:spLocks/>
          </p:cNvSpPr>
          <p:nvPr/>
        </p:nvSpPr>
        <p:spPr>
          <a:xfrm>
            <a:off x="1524000" y="5926914"/>
            <a:ext cx="6934200" cy="74058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2000" dirty="0"/>
              <a:t>18th IEEE Global Internet Symposium (GI 2015)</a:t>
            </a:r>
          </a:p>
          <a:p>
            <a:pPr algn="r">
              <a:spcBef>
                <a:spcPts val="0"/>
              </a:spcBef>
            </a:pPr>
            <a:r>
              <a:rPr lang="en-US" sz="2000" dirty="0" smtClean="0"/>
              <a:t>April 27, 2015</a:t>
            </a:r>
          </a:p>
        </p:txBody>
      </p:sp>
    </p:spTree>
    <p:extLst>
      <p:ext uri="{BB962C8B-B14F-4D97-AF65-F5344CB8AC3E}">
        <p14:creationId xmlns:p14="http://schemas.microsoft.com/office/powerpoint/2010/main" val="314259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RepoSync</a:t>
            </a:r>
            <a:r>
              <a:rPr lang="en-US" altLang="zh-CN" dirty="0"/>
              <a:t>: </a:t>
            </a:r>
            <a:r>
              <a:rPr lang="en-US" altLang="zh-CN" dirty="0" smtClean="0"/>
              <a:t>Hybrid Action</a:t>
            </a:r>
            <a:r>
              <a:rPr lang="en-US" altLang="zh-CN" dirty="0"/>
              <a:t>-Based and Data-</a:t>
            </a:r>
            <a:r>
              <a:rPr lang="en-US" altLang="zh-CN" dirty="0" smtClean="0"/>
              <a:t>Based Sync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Action-Based Synchronization</a:t>
            </a:r>
          </a:p>
          <a:p>
            <a:pPr lvl="1"/>
            <a:r>
              <a:rPr lang="en-US" altLang="zh-CN" dirty="0" smtClean="0"/>
              <a:t>sync operations on the dataset</a:t>
            </a:r>
          </a:p>
          <a:p>
            <a:pPr lvl="2"/>
            <a:r>
              <a:rPr lang="en-US" altLang="zh-CN" dirty="0" smtClean="0"/>
              <a:t>insert file</a:t>
            </a:r>
          </a:p>
          <a:p>
            <a:pPr lvl="2"/>
            <a:r>
              <a:rPr lang="en-US" altLang="zh-CN" dirty="0" smtClean="0"/>
              <a:t>remove file</a:t>
            </a:r>
          </a:p>
          <a:p>
            <a:pPr lvl="1"/>
            <a:r>
              <a:rPr lang="en-US" altLang="zh-CN" dirty="0" smtClean="0"/>
              <a:t>efficient for small modifications</a:t>
            </a:r>
          </a:p>
          <a:p>
            <a:r>
              <a:rPr lang="en-US" altLang="zh-CN" dirty="0" smtClean="0"/>
              <a:t>Data-Based Synchronization </a:t>
            </a:r>
          </a:p>
          <a:p>
            <a:pPr lvl="1"/>
            <a:r>
              <a:rPr lang="en-US" altLang="zh-CN" dirty="0" smtClean="0"/>
              <a:t>sync operations on dataset itself</a:t>
            </a:r>
          </a:p>
          <a:p>
            <a:pPr lvl="2"/>
            <a:r>
              <a:rPr lang="en-US" altLang="zh-CN" dirty="0" smtClean="0"/>
              <a:t>snapshots of </a:t>
            </a:r>
            <a:r>
              <a:rPr lang="en-US" altLang="zh-CN" dirty="0" err="1" smtClean="0"/>
              <a:t>fileset</a:t>
            </a:r>
            <a:r>
              <a:rPr lang="en-US" altLang="zh-CN" dirty="0" smtClean="0"/>
              <a:t> state</a:t>
            </a:r>
          </a:p>
          <a:p>
            <a:pPr lvl="2"/>
            <a:r>
              <a:rPr lang="en-US" altLang="zh-CN" dirty="0" smtClean="0"/>
              <a:t>sync </a:t>
            </a:r>
            <a:r>
              <a:rPr lang="en-US" altLang="zh-CN" dirty="0" err="1" smtClean="0"/>
              <a:t>fileset</a:t>
            </a:r>
            <a:r>
              <a:rPr lang="en-US" altLang="zh-CN" dirty="0" smtClean="0"/>
              <a:t> views</a:t>
            </a:r>
          </a:p>
          <a:p>
            <a:pPr lvl="1"/>
            <a:r>
              <a:rPr lang="en-US" altLang="zh-CN" dirty="0" smtClean="0"/>
              <a:t>efficient for large amount of modifications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5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 smtClean="0"/>
              <a:t>RepoSync</a:t>
            </a:r>
            <a:r>
              <a:rPr lang="en-US" altLang="zh-CN" sz="4000" dirty="0" smtClean="0"/>
              <a:t>: Action-Based Sync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7491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mtClean="0"/>
              <a:t>Action list</a:t>
            </a:r>
          </a:p>
          <a:p>
            <a:pPr lvl="1"/>
            <a:r>
              <a:rPr lang="en-US" altLang="zh-CN" smtClean="0"/>
              <a:t>Action</a:t>
            </a:r>
          </a:p>
          <a:p>
            <a:pPr lvl="1"/>
            <a:r>
              <a:rPr lang="en-US" altLang="zh-CN" smtClean="0"/>
              <a:t>Resulting fileset state (root digest)</a:t>
            </a:r>
          </a:p>
          <a:p>
            <a:r>
              <a:rPr lang="en-US" altLang="zh-CN" smtClean="0"/>
              <a:t>Action</a:t>
            </a:r>
          </a:p>
          <a:p>
            <a:pPr lvl="1"/>
            <a:r>
              <a:rPr lang="en-US" altLang="zh-CN" smtClean="0"/>
              <a:t>creator name</a:t>
            </a:r>
          </a:p>
          <a:p>
            <a:pPr lvl="1"/>
            <a:r>
              <a:rPr lang="en-US" altLang="zh-CN" smtClean="0"/>
              <a:t>sequence number</a:t>
            </a:r>
          </a:p>
          <a:p>
            <a:pPr lvl="1"/>
            <a:r>
              <a:rPr lang="en-US" altLang="zh-CN" smtClean="0"/>
              <a:t>data name</a:t>
            </a:r>
          </a:p>
          <a:p>
            <a:pPr lvl="1"/>
            <a:r>
              <a:rPr lang="en-US" altLang="zh-CN" smtClean="0"/>
              <a:t>type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3500" t="36222" r="7333" b="30889"/>
          <a:stretch/>
        </p:blipFill>
        <p:spPr>
          <a:xfrm>
            <a:off x="3599168" y="2835247"/>
            <a:ext cx="5352608" cy="1431662"/>
          </a:xfrm>
          <a:prstGeom prst="rect">
            <a:avLst/>
          </a:prstGeom>
        </p:spPr>
      </p:pic>
      <p:pic>
        <p:nvPicPr>
          <p:cNvPr id="11" name="图片 3"/>
          <p:cNvPicPr>
            <a:picLocks noChangeAspect="1"/>
          </p:cNvPicPr>
          <p:nvPr/>
        </p:nvPicPr>
        <p:blipFill rotWithShape="1">
          <a:blip r:embed="rId3"/>
          <a:srcRect l="17820" t="16895" r="16026" b="29088"/>
          <a:stretch/>
        </p:blipFill>
        <p:spPr>
          <a:xfrm>
            <a:off x="1447287" y="4628384"/>
            <a:ext cx="4672762" cy="21462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Freeform 11"/>
          <p:cNvSpPr/>
          <p:nvPr/>
        </p:nvSpPr>
        <p:spPr>
          <a:xfrm>
            <a:off x="3241711" y="4651011"/>
            <a:ext cx="1559400" cy="660271"/>
          </a:xfrm>
          <a:custGeom>
            <a:avLst/>
            <a:gdLst>
              <a:gd name="connsiteX0" fmla="*/ 799304 w 1559400"/>
              <a:gd name="connsiteY0" fmla="*/ 5982 h 660271"/>
              <a:gd name="connsiteX1" fmla="*/ 212395 w 1559400"/>
              <a:gd name="connsiteY1" fmla="*/ 25226 h 660271"/>
              <a:gd name="connsiteX2" fmla="*/ 125802 w 1559400"/>
              <a:gd name="connsiteY2" fmla="*/ 54092 h 660271"/>
              <a:gd name="connsiteX3" fmla="*/ 87316 w 1559400"/>
              <a:gd name="connsiteY3" fmla="*/ 63714 h 660271"/>
              <a:gd name="connsiteX4" fmla="*/ 29587 w 1559400"/>
              <a:gd name="connsiteY4" fmla="*/ 131067 h 660271"/>
              <a:gd name="connsiteX5" fmla="*/ 723 w 1559400"/>
              <a:gd name="connsiteY5" fmla="*/ 217664 h 660271"/>
              <a:gd name="connsiteX6" fmla="*/ 10344 w 1559400"/>
              <a:gd name="connsiteY6" fmla="*/ 438967 h 660271"/>
              <a:gd name="connsiteX7" fmla="*/ 106559 w 1559400"/>
              <a:gd name="connsiteY7" fmla="*/ 506320 h 660271"/>
              <a:gd name="connsiteX8" fmla="*/ 154666 w 1559400"/>
              <a:gd name="connsiteY8" fmla="*/ 535186 h 660271"/>
              <a:gd name="connsiteX9" fmla="*/ 202774 w 1559400"/>
              <a:gd name="connsiteY9" fmla="*/ 544808 h 660271"/>
              <a:gd name="connsiteX10" fmla="*/ 241259 w 1559400"/>
              <a:gd name="connsiteY10" fmla="*/ 554430 h 660271"/>
              <a:gd name="connsiteX11" fmla="*/ 395203 w 1559400"/>
              <a:gd name="connsiteY11" fmla="*/ 583296 h 660271"/>
              <a:gd name="connsiteX12" fmla="*/ 443310 w 1559400"/>
              <a:gd name="connsiteY12" fmla="*/ 602539 h 660271"/>
              <a:gd name="connsiteX13" fmla="*/ 587632 w 1559400"/>
              <a:gd name="connsiteY13" fmla="*/ 621783 h 660271"/>
              <a:gd name="connsiteX14" fmla="*/ 808926 w 1559400"/>
              <a:gd name="connsiteY14" fmla="*/ 641027 h 660271"/>
              <a:gd name="connsiteX15" fmla="*/ 924383 w 1559400"/>
              <a:gd name="connsiteY15" fmla="*/ 650649 h 660271"/>
              <a:gd name="connsiteX16" fmla="*/ 1020598 w 1559400"/>
              <a:gd name="connsiteY16" fmla="*/ 660271 h 660271"/>
              <a:gd name="connsiteX17" fmla="*/ 1366971 w 1559400"/>
              <a:gd name="connsiteY17" fmla="*/ 650649 h 660271"/>
              <a:gd name="connsiteX18" fmla="*/ 1395835 w 1559400"/>
              <a:gd name="connsiteY18" fmla="*/ 641027 h 660271"/>
              <a:gd name="connsiteX19" fmla="*/ 1434321 w 1559400"/>
              <a:gd name="connsiteY19" fmla="*/ 621783 h 660271"/>
              <a:gd name="connsiteX20" fmla="*/ 1492050 w 1559400"/>
              <a:gd name="connsiteY20" fmla="*/ 554430 h 660271"/>
              <a:gd name="connsiteX21" fmla="*/ 1520914 w 1559400"/>
              <a:gd name="connsiteY21" fmla="*/ 506320 h 660271"/>
              <a:gd name="connsiteX22" fmla="*/ 1559400 w 1559400"/>
              <a:gd name="connsiteY22" fmla="*/ 410102 h 660271"/>
              <a:gd name="connsiteX23" fmla="*/ 1549779 w 1559400"/>
              <a:gd name="connsiteY23" fmla="*/ 246530 h 660271"/>
              <a:gd name="connsiteX24" fmla="*/ 1511293 w 1559400"/>
              <a:gd name="connsiteY24" fmla="*/ 169554 h 660271"/>
              <a:gd name="connsiteX25" fmla="*/ 1482428 w 1559400"/>
              <a:gd name="connsiteY25" fmla="*/ 150311 h 660271"/>
              <a:gd name="connsiteX26" fmla="*/ 1424700 w 1559400"/>
              <a:gd name="connsiteY26" fmla="*/ 102201 h 660271"/>
              <a:gd name="connsiteX27" fmla="*/ 1405457 w 1559400"/>
              <a:gd name="connsiteY27" fmla="*/ 73336 h 660271"/>
              <a:gd name="connsiteX28" fmla="*/ 1376592 w 1559400"/>
              <a:gd name="connsiteY28" fmla="*/ 63714 h 660271"/>
              <a:gd name="connsiteX29" fmla="*/ 1280378 w 1559400"/>
              <a:gd name="connsiteY29" fmla="*/ 44470 h 660271"/>
              <a:gd name="connsiteX30" fmla="*/ 1241892 w 1559400"/>
              <a:gd name="connsiteY30" fmla="*/ 34848 h 660271"/>
              <a:gd name="connsiteX31" fmla="*/ 1213027 w 1559400"/>
              <a:gd name="connsiteY31" fmla="*/ 25226 h 660271"/>
              <a:gd name="connsiteX32" fmla="*/ 1145677 w 1559400"/>
              <a:gd name="connsiteY32" fmla="*/ 15604 h 660271"/>
              <a:gd name="connsiteX33" fmla="*/ 712711 w 1559400"/>
              <a:gd name="connsiteY33" fmla="*/ 34848 h 66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559400" h="660271">
                <a:moveTo>
                  <a:pt x="799304" y="5982"/>
                </a:moveTo>
                <a:lnTo>
                  <a:pt x="212395" y="25226"/>
                </a:lnTo>
                <a:cubicBezTo>
                  <a:pt x="185632" y="26461"/>
                  <a:pt x="148992" y="46362"/>
                  <a:pt x="125802" y="54092"/>
                </a:cubicBezTo>
                <a:cubicBezTo>
                  <a:pt x="113257" y="58274"/>
                  <a:pt x="100145" y="60507"/>
                  <a:pt x="87316" y="63714"/>
                </a:cubicBezTo>
                <a:cubicBezTo>
                  <a:pt x="69555" y="81476"/>
                  <a:pt x="40167" y="108144"/>
                  <a:pt x="29587" y="131067"/>
                </a:cubicBezTo>
                <a:cubicBezTo>
                  <a:pt x="16837" y="158694"/>
                  <a:pt x="723" y="217664"/>
                  <a:pt x="723" y="217664"/>
                </a:cubicBezTo>
                <a:cubicBezTo>
                  <a:pt x="3930" y="291432"/>
                  <a:pt x="-7563" y="367334"/>
                  <a:pt x="10344" y="438967"/>
                </a:cubicBezTo>
                <a:cubicBezTo>
                  <a:pt x="17604" y="468009"/>
                  <a:pt x="80875" y="492051"/>
                  <a:pt x="106559" y="506320"/>
                </a:cubicBezTo>
                <a:cubicBezTo>
                  <a:pt x="122906" y="515402"/>
                  <a:pt x="137303" y="528240"/>
                  <a:pt x="154666" y="535186"/>
                </a:cubicBezTo>
                <a:cubicBezTo>
                  <a:pt x="169850" y="541260"/>
                  <a:pt x="186810" y="541260"/>
                  <a:pt x="202774" y="544808"/>
                </a:cubicBezTo>
                <a:cubicBezTo>
                  <a:pt x="215682" y="547677"/>
                  <a:pt x="228714" y="550248"/>
                  <a:pt x="241259" y="554430"/>
                </a:cubicBezTo>
                <a:cubicBezTo>
                  <a:pt x="344530" y="588856"/>
                  <a:pt x="226485" y="567957"/>
                  <a:pt x="395203" y="583296"/>
                </a:cubicBezTo>
                <a:cubicBezTo>
                  <a:pt x="411239" y="589710"/>
                  <a:pt x="426555" y="598350"/>
                  <a:pt x="443310" y="602539"/>
                </a:cubicBezTo>
                <a:cubicBezTo>
                  <a:pt x="455194" y="605510"/>
                  <a:pt x="580584" y="621101"/>
                  <a:pt x="587632" y="621783"/>
                </a:cubicBezTo>
                <a:lnTo>
                  <a:pt x="808926" y="641027"/>
                </a:lnTo>
                <a:lnTo>
                  <a:pt x="924383" y="650649"/>
                </a:lnTo>
                <a:lnTo>
                  <a:pt x="1020598" y="660271"/>
                </a:lnTo>
                <a:cubicBezTo>
                  <a:pt x="1136056" y="657064"/>
                  <a:pt x="1251620" y="656565"/>
                  <a:pt x="1366971" y="650649"/>
                </a:cubicBezTo>
                <a:cubicBezTo>
                  <a:pt x="1377100" y="650130"/>
                  <a:pt x="1386513" y="645022"/>
                  <a:pt x="1395835" y="641027"/>
                </a:cubicBezTo>
                <a:cubicBezTo>
                  <a:pt x="1409018" y="635377"/>
                  <a:pt x="1422847" y="630389"/>
                  <a:pt x="1434321" y="621783"/>
                </a:cubicBezTo>
                <a:cubicBezTo>
                  <a:pt x="1461851" y="601135"/>
                  <a:pt x="1474939" y="581809"/>
                  <a:pt x="1492050" y="554430"/>
                </a:cubicBezTo>
                <a:cubicBezTo>
                  <a:pt x="1501961" y="538571"/>
                  <a:pt x="1513006" y="523267"/>
                  <a:pt x="1520914" y="506320"/>
                </a:cubicBezTo>
                <a:cubicBezTo>
                  <a:pt x="1535521" y="475017"/>
                  <a:pt x="1559400" y="410102"/>
                  <a:pt x="1559400" y="410102"/>
                </a:cubicBezTo>
                <a:cubicBezTo>
                  <a:pt x="1556193" y="355578"/>
                  <a:pt x="1557158" y="300647"/>
                  <a:pt x="1549779" y="246530"/>
                </a:cubicBezTo>
                <a:cubicBezTo>
                  <a:pt x="1547603" y="230573"/>
                  <a:pt x="1525814" y="184075"/>
                  <a:pt x="1511293" y="169554"/>
                </a:cubicBezTo>
                <a:cubicBezTo>
                  <a:pt x="1503116" y="161377"/>
                  <a:pt x="1491311" y="157714"/>
                  <a:pt x="1482428" y="150311"/>
                </a:cubicBezTo>
                <a:cubicBezTo>
                  <a:pt x="1408333" y="88563"/>
                  <a:pt x="1496375" y="149988"/>
                  <a:pt x="1424700" y="102201"/>
                </a:cubicBezTo>
                <a:cubicBezTo>
                  <a:pt x="1418286" y="92579"/>
                  <a:pt x="1414487" y="80560"/>
                  <a:pt x="1405457" y="73336"/>
                </a:cubicBezTo>
                <a:cubicBezTo>
                  <a:pt x="1397537" y="67000"/>
                  <a:pt x="1386474" y="65995"/>
                  <a:pt x="1376592" y="63714"/>
                </a:cubicBezTo>
                <a:cubicBezTo>
                  <a:pt x="1344723" y="56359"/>
                  <a:pt x="1312108" y="52403"/>
                  <a:pt x="1280378" y="44470"/>
                </a:cubicBezTo>
                <a:cubicBezTo>
                  <a:pt x="1267549" y="41263"/>
                  <a:pt x="1254607" y="38481"/>
                  <a:pt x="1241892" y="34848"/>
                </a:cubicBezTo>
                <a:cubicBezTo>
                  <a:pt x="1232140" y="32062"/>
                  <a:pt x="1222972" y="27215"/>
                  <a:pt x="1213027" y="25226"/>
                </a:cubicBezTo>
                <a:cubicBezTo>
                  <a:pt x="1190789" y="20778"/>
                  <a:pt x="1168127" y="18811"/>
                  <a:pt x="1145677" y="15604"/>
                </a:cubicBezTo>
                <a:cubicBezTo>
                  <a:pt x="724784" y="25393"/>
                  <a:pt x="855334" y="-36467"/>
                  <a:pt x="712711" y="34848"/>
                </a:cubicBezTo>
              </a:path>
            </a:pathLst>
          </a:custGeom>
          <a:solidFill>
            <a:srgbClr val="FECE39">
              <a:alpha val="40000"/>
            </a:srgb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772247" y="4134284"/>
            <a:ext cx="3588806" cy="715147"/>
          </a:xfrm>
          <a:custGeom>
            <a:avLst/>
            <a:gdLst>
              <a:gd name="connsiteX0" fmla="*/ 0 w 3588806"/>
              <a:gd name="connsiteY0" fmla="*/ 715147 h 715147"/>
              <a:gd name="connsiteX1" fmla="*/ 509937 w 3588806"/>
              <a:gd name="connsiteY1" fmla="*/ 705525 h 715147"/>
              <a:gd name="connsiteX2" fmla="*/ 635016 w 3588806"/>
              <a:gd name="connsiteY2" fmla="*/ 676660 h 715147"/>
              <a:gd name="connsiteX3" fmla="*/ 731231 w 3588806"/>
              <a:gd name="connsiteY3" fmla="*/ 667038 h 715147"/>
              <a:gd name="connsiteX4" fmla="*/ 817824 w 3588806"/>
              <a:gd name="connsiteY4" fmla="*/ 657416 h 715147"/>
              <a:gd name="connsiteX5" fmla="*/ 1125711 w 3588806"/>
              <a:gd name="connsiteY5" fmla="*/ 628550 h 715147"/>
              <a:gd name="connsiteX6" fmla="*/ 1423977 w 3588806"/>
              <a:gd name="connsiteY6" fmla="*/ 599684 h 715147"/>
              <a:gd name="connsiteX7" fmla="*/ 1645270 w 3588806"/>
              <a:gd name="connsiteY7" fmla="*/ 580441 h 715147"/>
              <a:gd name="connsiteX8" fmla="*/ 1789592 w 3588806"/>
              <a:gd name="connsiteY8" fmla="*/ 561197 h 715147"/>
              <a:gd name="connsiteX9" fmla="*/ 2751739 w 3588806"/>
              <a:gd name="connsiteY9" fmla="*/ 532331 h 715147"/>
              <a:gd name="connsiteX10" fmla="*/ 2838332 w 3588806"/>
              <a:gd name="connsiteY10" fmla="*/ 522709 h 715147"/>
              <a:gd name="connsiteX11" fmla="*/ 2924925 w 3588806"/>
              <a:gd name="connsiteY11" fmla="*/ 503466 h 715147"/>
              <a:gd name="connsiteX12" fmla="*/ 2982654 w 3588806"/>
              <a:gd name="connsiteY12" fmla="*/ 493844 h 715147"/>
              <a:gd name="connsiteX13" fmla="*/ 3059626 w 3588806"/>
              <a:gd name="connsiteY13" fmla="*/ 464978 h 715147"/>
              <a:gd name="connsiteX14" fmla="*/ 3098112 w 3588806"/>
              <a:gd name="connsiteY14" fmla="*/ 445734 h 715147"/>
              <a:gd name="connsiteX15" fmla="*/ 3175083 w 3588806"/>
              <a:gd name="connsiteY15" fmla="*/ 426490 h 715147"/>
              <a:gd name="connsiteX16" fmla="*/ 3213569 w 3588806"/>
              <a:gd name="connsiteY16" fmla="*/ 407247 h 715147"/>
              <a:gd name="connsiteX17" fmla="*/ 3271298 w 3588806"/>
              <a:gd name="connsiteY17" fmla="*/ 388003 h 715147"/>
              <a:gd name="connsiteX18" fmla="*/ 3319405 w 3588806"/>
              <a:gd name="connsiteY18" fmla="*/ 339893 h 715147"/>
              <a:gd name="connsiteX19" fmla="*/ 3405998 w 3588806"/>
              <a:gd name="connsiteY19" fmla="*/ 253296 h 715147"/>
              <a:gd name="connsiteX20" fmla="*/ 3444484 w 3588806"/>
              <a:gd name="connsiteY20" fmla="*/ 214809 h 715147"/>
              <a:gd name="connsiteX21" fmla="*/ 3473349 w 3588806"/>
              <a:gd name="connsiteY21" fmla="*/ 185943 h 715147"/>
              <a:gd name="connsiteX22" fmla="*/ 3511835 w 3588806"/>
              <a:gd name="connsiteY22" fmla="*/ 128212 h 715147"/>
              <a:gd name="connsiteX23" fmla="*/ 3531077 w 3588806"/>
              <a:gd name="connsiteY23" fmla="*/ 89724 h 715147"/>
              <a:gd name="connsiteX24" fmla="*/ 3550320 w 3588806"/>
              <a:gd name="connsiteY24" fmla="*/ 60859 h 715147"/>
              <a:gd name="connsiteX25" fmla="*/ 3569563 w 3588806"/>
              <a:gd name="connsiteY25" fmla="*/ 3127 h 715147"/>
              <a:gd name="connsiteX26" fmla="*/ 3521456 w 3588806"/>
              <a:gd name="connsiteY26" fmla="*/ 51237 h 715147"/>
              <a:gd name="connsiteX27" fmla="*/ 3511835 w 3588806"/>
              <a:gd name="connsiteY27" fmla="*/ 80103 h 715147"/>
              <a:gd name="connsiteX28" fmla="*/ 3473349 w 3588806"/>
              <a:gd name="connsiteY28" fmla="*/ 89724 h 715147"/>
              <a:gd name="connsiteX29" fmla="*/ 3444484 w 3588806"/>
              <a:gd name="connsiteY29" fmla="*/ 108968 h 715147"/>
              <a:gd name="connsiteX30" fmla="*/ 3482970 w 3588806"/>
              <a:gd name="connsiteY30" fmla="*/ 89724 h 715147"/>
              <a:gd name="connsiteX31" fmla="*/ 3511835 w 3588806"/>
              <a:gd name="connsiteY31" fmla="*/ 51237 h 715147"/>
              <a:gd name="connsiteX32" fmla="*/ 3550320 w 3588806"/>
              <a:gd name="connsiteY32" fmla="*/ 31993 h 715147"/>
              <a:gd name="connsiteX33" fmla="*/ 3579185 w 3588806"/>
              <a:gd name="connsiteY33" fmla="*/ 3127 h 715147"/>
              <a:gd name="connsiteX34" fmla="*/ 3588806 w 3588806"/>
              <a:gd name="connsiteY34" fmla="*/ 31993 h 715147"/>
              <a:gd name="connsiteX35" fmla="*/ 3579185 w 3588806"/>
              <a:gd name="connsiteY35" fmla="*/ 147456 h 715147"/>
              <a:gd name="connsiteX36" fmla="*/ 3579185 w 3588806"/>
              <a:gd name="connsiteY36" fmla="*/ 176321 h 71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588806" h="715147">
                <a:moveTo>
                  <a:pt x="0" y="715147"/>
                </a:moveTo>
                <a:cubicBezTo>
                  <a:pt x="169979" y="711940"/>
                  <a:pt x="340239" y="715810"/>
                  <a:pt x="509937" y="705525"/>
                </a:cubicBezTo>
                <a:cubicBezTo>
                  <a:pt x="552647" y="702936"/>
                  <a:pt x="592860" y="683992"/>
                  <a:pt x="635016" y="676660"/>
                </a:cubicBezTo>
                <a:cubicBezTo>
                  <a:pt x="666771" y="671137"/>
                  <a:pt x="699176" y="670412"/>
                  <a:pt x="731231" y="667038"/>
                </a:cubicBezTo>
                <a:cubicBezTo>
                  <a:pt x="760113" y="663998"/>
                  <a:pt x="789103" y="661724"/>
                  <a:pt x="817824" y="657416"/>
                </a:cubicBezTo>
                <a:cubicBezTo>
                  <a:pt x="1043508" y="623562"/>
                  <a:pt x="787224" y="644669"/>
                  <a:pt x="1125711" y="628550"/>
                </a:cubicBezTo>
                <a:lnTo>
                  <a:pt x="1423977" y="599684"/>
                </a:lnTo>
                <a:lnTo>
                  <a:pt x="1645270" y="580441"/>
                </a:lnTo>
                <a:cubicBezTo>
                  <a:pt x="1693377" y="574026"/>
                  <a:pt x="1741105" y="563305"/>
                  <a:pt x="1789592" y="561197"/>
                </a:cubicBezTo>
                <a:cubicBezTo>
                  <a:pt x="2110149" y="547259"/>
                  <a:pt x="2751739" y="532331"/>
                  <a:pt x="2751739" y="532331"/>
                </a:cubicBezTo>
                <a:cubicBezTo>
                  <a:pt x="2780603" y="529124"/>
                  <a:pt x="2809685" y="527484"/>
                  <a:pt x="2838332" y="522709"/>
                </a:cubicBezTo>
                <a:cubicBezTo>
                  <a:pt x="2867498" y="517848"/>
                  <a:pt x="2895931" y="509265"/>
                  <a:pt x="2924925" y="503466"/>
                </a:cubicBezTo>
                <a:cubicBezTo>
                  <a:pt x="2944055" y="499640"/>
                  <a:pt x="2963411" y="497051"/>
                  <a:pt x="2982654" y="493844"/>
                </a:cubicBezTo>
                <a:cubicBezTo>
                  <a:pt x="3089804" y="440266"/>
                  <a:pt x="2954825" y="504281"/>
                  <a:pt x="3059626" y="464978"/>
                </a:cubicBezTo>
                <a:cubicBezTo>
                  <a:pt x="3073056" y="459942"/>
                  <a:pt x="3084505" y="450270"/>
                  <a:pt x="3098112" y="445734"/>
                </a:cubicBezTo>
                <a:cubicBezTo>
                  <a:pt x="3123201" y="437370"/>
                  <a:pt x="3151428" y="438317"/>
                  <a:pt x="3175083" y="426490"/>
                </a:cubicBezTo>
                <a:cubicBezTo>
                  <a:pt x="3187912" y="420076"/>
                  <a:pt x="3200252" y="412574"/>
                  <a:pt x="3213569" y="407247"/>
                </a:cubicBezTo>
                <a:cubicBezTo>
                  <a:pt x="3232402" y="399714"/>
                  <a:pt x="3271298" y="388003"/>
                  <a:pt x="3271298" y="388003"/>
                </a:cubicBezTo>
                <a:cubicBezTo>
                  <a:pt x="3313449" y="324774"/>
                  <a:pt x="3264426" y="390293"/>
                  <a:pt x="3319405" y="339893"/>
                </a:cubicBezTo>
                <a:cubicBezTo>
                  <a:pt x="3349496" y="312308"/>
                  <a:pt x="3377134" y="282162"/>
                  <a:pt x="3405998" y="253296"/>
                </a:cubicBezTo>
                <a:lnTo>
                  <a:pt x="3444484" y="214809"/>
                </a:lnTo>
                <a:cubicBezTo>
                  <a:pt x="3454106" y="205187"/>
                  <a:pt x="3465801" y="197265"/>
                  <a:pt x="3473349" y="185943"/>
                </a:cubicBezTo>
                <a:cubicBezTo>
                  <a:pt x="3486178" y="166699"/>
                  <a:pt x="3501493" y="148899"/>
                  <a:pt x="3511835" y="128212"/>
                </a:cubicBezTo>
                <a:cubicBezTo>
                  <a:pt x="3518249" y="115383"/>
                  <a:pt x="3523961" y="102178"/>
                  <a:pt x="3531077" y="89724"/>
                </a:cubicBezTo>
                <a:cubicBezTo>
                  <a:pt x="3536814" y="79684"/>
                  <a:pt x="3545624" y="71426"/>
                  <a:pt x="3550320" y="60859"/>
                </a:cubicBezTo>
                <a:cubicBezTo>
                  <a:pt x="3558558" y="42322"/>
                  <a:pt x="3580815" y="-13751"/>
                  <a:pt x="3569563" y="3127"/>
                </a:cubicBezTo>
                <a:cubicBezTo>
                  <a:pt x="3543906" y="41615"/>
                  <a:pt x="3559942" y="25578"/>
                  <a:pt x="3521456" y="51237"/>
                </a:cubicBezTo>
                <a:cubicBezTo>
                  <a:pt x="3518249" y="60859"/>
                  <a:pt x="3519755" y="73767"/>
                  <a:pt x="3511835" y="80103"/>
                </a:cubicBezTo>
                <a:cubicBezTo>
                  <a:pt x="3501509" y="88364"/>
                  <a:pt x="3485503" y="84515"/>
                  <a:pt x="3473349" y="89724"/>
                </a:cubicBezTo>
                <a:cubicBezTo>
                  <a:pt x="3462720" y="94279"/>
                  <a:pt x="3432920" y="108968"/>
                  <a:pt x="3444484" y="108968"/>
                </a:cubicBezTo>
                <a:cubicBezTo>
                  <a:pt x="3458827" y="108968"/>
                  <a:pt x="3470141" y="96139"/>
                  <a:pt x="3482970" y="89724"/>
                </a:cubicBezTo>
                <a:cubicBezTo>
                  <a:pt x="3492592" y="76895"/>
                  <a:pt x="3499660" y="61673"/>
                  <a:pt x="3511835" y="51237"/>
                </a:cubicBezTo>
                <a:cubicBezTo>
                  <a:pt x="3522725" y="41903"/>
                  <a:pt x="3538649" y="40330"/>
                  <a:pt x="3550320" y="31993"/>
                </a:cubicBezTo>
                <a:cubicBezTo>
                  <a:pt x="3561393" y="24084"/>
                  <a:pt x="3569563" y="12749"/>
                  <a:pt x="3579185" y="3127"/>
                </a:cubicBezTo>
                <a:cubicBezTo>
                  <a:pt x="3582392" y="12749"/>
                  <a:pt x="3588806" y="21851"/>
                  <a:pt x="3588806" y="31993"/>
                </a:cubicBezTo>
                <a:cubicBezTo>
                  <a:pt x="3588806" y="70614"/>
                  <a:pt x="3581754" y="108920"/>
                  <a:pt x="3579185" y="147456"/>
                </a:cubicBezTo>
                <a:cubicBezTo>
                  <a:pt x="3578545" y="157056"/>
                  <a:pt x="3579185" y="166699"/>
                  <a:pt x="3579185" y="176321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318141" y="5830864"/>
            <a:ext cx="1878962" cy="1000676"/>
          </a:xfrm>
          <a:custGeom>
            <a:avLst/>
            <a:gdLst>
              <a:gd name="connsiteX0" fmla="*/ 548423 w 1878962"/>
              <a:gd name="connsiteY0" fmla="*/ 0 h 1000676"/>
              <a:gd name="connsiteX1" fmla="*/ 346372 w 1878962"/>
              <a:gd name="connsiteY1" fmla="*/ 19243 h 1000676"/>
              <a:gd name="connsiteX2" fmla="*/ 279022 w 1878962"/>
              <a:gd name="connsiteY2" fmla="*/ 48109 h 1000676"/>
              <a:gd name="connsiteX3" fmla="*/ 240536 w 1878962"/>
              <a:gd name="connsiteY3" fmla="*/ 57731 h 1000676"/>
              <a:gd name="connsiteX4" fmla="*/ 115457 w 1878962"/>
              <a:gd name="connsiteY4" fmla="*/ 182815 h 1000676"/>
              <a:gd name="connsiteX5" fmla="*/ 67350 w 1878962"/>
              <a:gd name="connsiteY5" fmla="*/ 240547 h 1000676"/>
              <a:gd name="connsiteX6" fmla="*/ 28864 w 1878962"/>
              <a:gd name="connsiteY6" fmla="*/ 346387 h 1000676"/>
              <a:gd name="connsiteX7" fmla="*/ 19243 w 1878962"/>
              <a:gd name="connsiteY7" fmla="*/ 394497 h 1000676"/>
              <a:gd name="connsiteX8" fmla="*/ 0 w 1878962"/>
              <a:gd name="connsiteY8" fmla="*/ 432984 h 1000676"/>
              <a:gd name="connsiteX9" fmla="*/ 19243 w 1878962"/>
              <a:gd name="connsiteY9" fmla="*/ 644666 h 1000676"/>
              <a:gd name="connsiteX10" fmla="*/ 76971 w 1878962"/>
              <a:gd name="connsiteY10" fmla="*/ 683154 h 1000676"/>
              <a:gd name="connsiteX11" fmla="*/ 105836 w 1878962"/>
              <a:gd name="connsiteY11" fmla="*/ 712019 h 1000676"/>
              <a:gd name="connsiteX12" fmla="*/ 153943 w 1878962"/>
              <a:gd name="connsiteY12" fmla="*/ 731263 h 1000676"/>
              <a:gd name="connsiteX13" fmla="*/ 192429 w 1878962"/>
              <a:gd name="connsiteY13" fmla="*/ 760129 h 1000676"/>
              <a:gd name="connsiteX14" fmla="*/ 259779 w 1878962"/>
              <a:gd name="connsiteY14" fmla="*/ 788994 h 1000676"/>
              <a:gd name="connsiteX15" fmla="*/ 375237 w 1878962"/>
              <a:gd name="connsiteY15" fmla="*/ 846726 h 1000676"/>
              <a:gd name="connsiteX16" fmla="*/ 423344 w 1878962"/>
              <a:gd name="connsiteY16" fmla="*/ 885213 h 1000676"/>
              <a:gd name="connsiteX17" fmla="*/ 471452 w 1878962"/>
              <a:gd name="connsiteY17" fmla="*/ 894835 h 1000676"/>
              <a:gd name="connsiteX18" fmla="*/ 586909 w 1878962"/>
              <a:gd name="connsiteY18" fmla="*/ 923701 h 1000676"/>
              <a:gd name="connsiteX19" fmla="*/ 692745 w 1878962"/>
              <a:gd name="connsiteY19" fmla="*/ 952566 h 1000676"/>
              <a:gd name="connsiteX20" fmla="*/ 885175 w 1878962"/>
              <a:gd name="connsiteY20" fmla="*/ 981432 h 1000676"/>
              <a:gd name="connsiteX21" fmla="*/ 1096847 w 1878962"/>
              <a:gd name="connsiteY21" fmla="*/ 1000676 h 1000676"/>
              <a:gd name="connsiteX22" fmla="*/ 1510570 w 1878962"/>
              <a:gd name="connsiteY22" fmla="*/ 991054 h 1000676"/>
              <a:gd name="connsiteX23" fmla="*/ 1587541 w 1878962"/>
              <a:gd name="connsiteY23" fmla="*/ 971810 h 1000676"/>
              <a:gd name="connsiteX24" fmla="*/ 1664513 w 1878962"/>
              <a:gd name="connsiteY24" fmla="*/ 933323 h 1000676"/>
              <a:gd name="connsiteX25" fmla="*/ 1722242 w 1878962"/>
              <a:gd name="connsiteY25" fmla="*/ 875591 h 1000676"/>
              <a:gd name="connsiteX26" fmla="*/ 1741485 w 1878962"/>
              <a:gd name="connsiteY26" fmla="*/ 846726 h 1000676"/>
              <a:gd name="connsiteX27" fmla="*/ 1779971 w 1878962"/>
              <a:gd name="connsiteY27" fmla="*/ 808238 h 1000676"/>
              <a:gd name="connsiteX28" fmla="*/ 1818457 w 1878962"/>
              <a:gd name="connsiteY28" fmla="*/ 750507 h 1000676"/>
              <a:gd name="connsiteX29" fmla="*/ 1828078 w 1878962"/>
              <a:gd name="connsiteY29" fmla="*/ 712019 h 1000676"/>
              <a:gd name="connsiteX30" fmla="*/ 1837700 w 1878962"/>
              <a:gd name="connsiteY30" fmla="*/ 663910 h 1000676"/>
              <a:gd name="connsiteX31" fmla="*/ 1866564 w 1878962"/>
              <a:gd name="connsiteY31" fmla="*/ 635044 h 1000676"/>
              <a:gd name="connsiteX32" fmla="*/ 1866564 w 1878962"/>
              <a:gd name="connsiteY32" fmla="*/ 327144 h 1000676"/>
              <a:gd name="connsiteX33" fmla="*/ 1779971 w 1878962"/>
              <a:gd name="connsiteY33" fmla="*/ 250169 h 1000676"/>
              <a:gd name="connsiteX34" fmla="*/ 1731863 w 1878962"/>
              <a:gd name="connsiteY34" fmla="*/ 211681 h 1000676"/>
              <a:gd name="connsiteX35" fmla="*/ 1702999 w 1878962"/>
              <a:gd name="connsiteY35" fmla="*/ 202059 h 1000676"/>
              <a:gd name="connsiteX36" fmla="*/ 1664513 w 1878962"/>
              <a:gd name="connsiteY36" fmla="*/ 182815 h 1000676"/>
              <a:gd name="connsiteX37" fmla="*/ 1606784 w 1878962"/>
              <a:gd name="connsiteY37" fmla="*/ 163572 h 1000676"/>
              <a:gd name="connsiteX38" fmla="*/ 1577920 w 1878962"/>
              <a:gd name="connsiteY38" fmla="*/ 144328 h 1000676"/>
              <a:gd name="connsiteX39" fmla="*/ 1549056 w 1878962"/>
              <a:gd name="connsiteY39" fmla="*/ 134706 h 1000676"/>
              <a:gd name="connsiteX40" fmla="*/ 1472084 w 1878962"/>
              <a:gd name="connsiteY40" fmla="*/ 115462 h 1000676"/>
              <a:gd name="connsiteX41" fmla="*/ 1433598 w 1878962"/>
              <a:gd name="connsiteY41" fmla="*/ 105840 h 1000676"/>
              <a:gd name="connsiteX42" fmla="*/ 1375869 w 1878962"/>
              <a:gd name="connsiteY42" fmla="*/ 76975 h 1000676"/>
              <a:gd name="connsiteX43" fmla="*/ 1270033 w 1878962"/>
              <a:gd name="connsiteY43" fmla="*/ 48109 h 1000676"/>
              <a:gd name="connsiteX44" fmla="*/ 1173818 w 1878962"/>
              <a:gd name="connsiteY44" fmla="*/ 38487 h 1000676"/>
              <a:gd name="connsiteX45" fmla="*/ 817824 w 1878962"/>
              <a:gd name="connsiteY45" fmla="*/ 48109 h 1000676"/>
              <a:gd name="connsiteX46" fmla="*/ 779338 w 1878962"/>
              <a:gd name="connsiteY46" fmla="*/ 57731 h 1000676"/>
              <a:gd name="connsiteX47" fmla="*/ 692745 w 1878962"/>
              <a:gd name="connsiteY47" fmla="*/ 67353 h 1000676"/>
              <a:gd name="connsiteX48" fmla="*/ 635016 w 1878962"/>
              <a:gd name="connsiteY48" fmla="*/ 76975 h 1000676"/>
              <a:gd name="connsiteX49" fmla="*/ 586909 w 1878962"/>
              <a:gd name="connsiteY49" fmla="*/ 96218 h 1000676"/>
              <a:gd name="connsiteX50" fmla="*/ 548423 w 1878962"/>
              <a:gd name="connsiteY50" fmla="*/ 105840 h 1000676"/>
              <a:gd name="connsiteX51" fmla="*/ 481073 w 1878962"/>
              <a:gd name="connsiteY51" fmla="*/ 153950 h 1000676"/>
              <a:gd name="connsiteX52" fmla="*/ 442587 w 1878962"/>
              <a:gd name="connsiteY52" fmla="*/ 163572 h 1000676"/>
              <a:gd name="connsiteX53" fmla="*/ 394480 w 1878962"/>
              <a:gd name="connsiteY53" fmla="*/ 192437 h 100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878962" h="1000676">
                <a:moveTo>
                  <a:pt x="548423" y="0"/>
                </a:moveTo>
                <a:cubicBezTo>
                  <a:pt x="481073" y="6414"/>
                  <a:pt x="413505" y="10851"/>
                  <a:pt x="346372" y="19243"/>
                </a:cubicBezTo>
                <a:cubicBezTo>
                  <a:pt x="322481" y="22229"/>
                  <a:pt x="300302" y="40129"/>
                  <a:pt x="279022" y="48109"/>
                </a:cubicBezTo>
                <a:cubicBezTo>
                  <a:pt x="266641" y="52752"/>
                  <a:pt x="253365" y="54524"/>
                  <a:pt x="240536" y="57731"/>
                </a:cubicBezTo>
                <a:lnTo>
                  <a:pt x="115457" y="182815"/>
                </a:lnTo>
                <a:cubicBezTo>
                  <a:pt x="94179" y="204094"/>
                  <a:pt x="80745" y="213756"/>
                  <a:pt x="67350" y="240547"/>
                </a:cubicBezTo>
                <a:cubicBezTo>
                  <a:pt x="59060" y="257128"/>
                  <a:pt x="31857" y="331418"/>
                  <a:pt x="28864" y="346387"/>
                </a:cubicBezTo>
                <a:cubicBezTo>
                  <a:pt x="25657" y="362424"/>
                  <a:pt x="24414" y="378982"/>
                  <a:pt x="19243" y="394497"/>
                </a:cubicBezTo>
                <a:cubicBezTo>
                  <a:pt x="14708" y="408104"/>
                  <a:pt x="6414" y="420155"/>
                  <a:pt x="0" y="432984"/>
                </a:cubicBezTo>
                <a:cubicBezTo>
                  <a:pt x="6414" y="503545"/>
                  <a:pt x="-1592" y="576947"/>
                  <a:pt x="19243" y="644666"/>
                </a:cubicBezTo>
                <a:cubicBezTo>
                  <a:pt x="26044" y="666771"/>
                  <a:pt x="58716" y="668955"/>
                  <a:pt x="76971" y="683154"/>
                </a:cubicBezTo>
                <a:cubicBezTo>
                  <a:pt x="87712" y="691508"/>
                  <a:pt x="94297" y="704807"/>
                  <a:pt x="105836" y="712019"/>
                </a:cubicBezTo>
                <a:cubicBezTo>
                  <a:pt x="120482" y="721173"/>
                  <a:pt x="138846" y="722875"/>
                  <a:pt x="153943" y="731263"/>
                </a:cubicBezTo>
                <a:cubicBezTo>
                  <a:pt x="167961" y="739051"/>
                  <a:pt x="178351" y="752450"/>
                  <a:pt x="192429" y="760129"/>
                </a:cubicBezTo>
                <a:cubicBezTo>
                  <a:pt x="213871" y="771825"/>
                  <a:pt x="237705" y="778538"/>
                  <a:pt x="259779" y="788994"/>
                </a:cubicBezTo>
                <a:cubicBezTo>
                  <a:pt x="298666" y="807415"/>
                  <a:pt x="341637" y="819845"/>
                  <a:pt x="375237" y="846726"/>
                </a:cubicBezTo>
                <a:cubicBezTo>
                  <a:pt x="391273" y="859555"/>
                  <a:pt x="404976" y="876029"/>
                  <a:pt x="423344" y="885213"/>
                </a:cubicBezTo>
                <a:cubicBezTo>
                  <a:pt x="437971" y="892527"/>
                  <a:pt x="455675" y="890532"/>
                  <a:pt x="471452" y="894835"/>
                </a:cubicBezTo>
                <a:cubicBezTo>
                  <a:pt x="611986" y="933165"/>
                  <a:pt x="447331" y="898322"/>
                  <a:pt x="586909" y="923701"/>
                </a:cubicBezTo>
                <a:cubicBezTo>
                  <a:pt x="708941" y="945890"/>
                  <a:pt x="552479" y="917499"/>
                  <a:pt x="692745" y="952566"/>
                </a:cubicBezTo>
                <a:cubicBezTo>
                  <a:pt x="777962" y="973871"/>
                  <a:pt x="798400" y="972754"/>
                  <a:pt x="885175" y="981432"/>
                </a:cubicBezTo>
                <a:cubicBezTo>
                  <a:pt x="970995" y="998597"/>
                  <a:pt x="969865" y="1000676"/>
                  <a:pt x="1096847" y="1000676"/>
                </a:cubicBezTo>
                <a:cubicBezTo>
                  <a:pt x="1234792" y="1000676"/>
                  <a:pt x="1372662" y="994261"/>
                  <a:pt x="1510570" y="991054"/>
                </a:cubicBezTo>
                <a:cubicBezTo>
                  <a:pt x="1536227" y="984639"/>
                  <a:pt x="1563886" y="983638"/>
                  <a:pt x="1587541" y="971810"/>
                </a:cubicBezTo>
                <a:lnTo>
                  <a:pt x="1664513" y="933323"/>
                </a:lnTo>
                <a:cubicBezTo>
                  <a:pt x="1683756" y="914079"/>
                  <a:pt x="1707146" y="898235"/>
                  <a:pt x="1722242" y="875591"/>
                </a:cubicBezTo>
                <a:cubicBezTo>
                  <a:pt x="1728656" y="865969"/>
                  <a:pt x="1733960" y="855506"/>
                  <a:pt x="1741485" y="846726"/>
                </a:cubicBezTo>
                <a:cubicBezTo>
                  <a:pt x="1753292" y="832951"/>
                  <a:pt x="1768637" y="822405"/>
                  <a:pt x="1779971" y="808238"/>
                </a:cubicBezTo>
                <a:cubicBezTo>
                  <a:pt x="1794418" y="790178"/>
                  <a:pt x="1818457" y="750507"/>
                  <a:pt x="1818457" y="750507"/>
                </a:cubicBezTo>
                <a:cubicBezTo>
                  <a:pt x="1821664" y="737678"/>
                  <a:pt x="1825209" y="724928"/>
                  <a:pt x="1828078" y="712019"/>
                </a:cubicBezTo>
                <a:cubicBezTo>
                  <a:pt x="1831626" y="696054"/>
                  <a:pt x="1830387" y="678538"/>
                  <a:pt x="1837700" y="663910"/>
                </a:cubicBezTo>
                <a:cubicBezTo>
                  <a:pt x="1843785" y="651739"/>
                  <a:pt x="1856943" y="644666"/>
                  <a:pt x="1866564" y="635044"/>
                </a:cubicBezTo>
                <a:cubicBezTo>
                  <a:pt x="1874320" y="541958"/>
                  <a:pt x="1890083" y="414505"/>
                  <a:pt x="1866564" y="327144"/>
                </a:cubicBezTo>
                <a:cubicBezTo>
                  <a:pt x="1857597" y="293837"/>
                  <a:pt x="1807285" y="270655"/>
                  <a:pt x="1779971" y="250169"/>
                </a:cubicBezTo>
                <a:cubicBezTo>
                  <a:pt x="1763542" y="237847"/>
                  <a:pt x="1749278" y="222566"/>
                  <a:pt x="1731863" y="211681"/>
                </a:cubicBezTo>
                <a:cubicBezTo>
                  <a:pt x="1723263" y="206306"/>
                  <a:pt x="1712321" y="206054"/>
                  <a:pt x="1702999" y="202059"/>
                </a:cubicBezTo>
                <a:cubicBezTo>
                  <a:pt x="1689816" y="196409"/>
                  <a:pt x="1677830" y="188142"/>
                  <a:pt x="1664513" y="182815"/>
                </a:cubicBezTo>
                <a:cubicBezTo>
                  <a:pt x="1645680" y="175282"/>
                  <a:pt x="1606784" y="163572"/>
                  <a:pt x="1606784" y="163572"/>
                </a:cubicBezTo>
                <a:cubicBezTo>
                  <a:pt x="1597163" y="157157"/>
                  <a:pt x="1588263" y="149500"/>
                  <a:pt x="1577920" y="144328"/>
                </a:cubicBezTo>
                <a:cubicBezTo>
                  <a:pt x="1568849" y="139792"/>
                  <a:pt x="1558840" y="137375"/>
                  <a:pt x="1549056" y="134706"/>
                </a:cubicBezTo>
                <a:cubicBezTo>
                  <a:pt x="1523541" y="127747"/>
                  <a:pt x="1497741" y="121877"/>
                  <a:pt x="1472084" y="115462"/>
                </a:cubicBezTo>
                <a:cubicBezTo>
                  <a:pt x="1459255" y="112255"/>
                  <a:pt x="1446143" y="110022"/>
                  <a:pt x="1433598" y="105840"/>
                </a:cubicBezTo>
                <a:cubicBezTo>
                  <a:pt x="1328328" y="70748"/>
                  <a:pt x="1487782" y="126715"/>
                  <a:pt x="1375869" y="76975"/>
                </a:cubicBezTo>
                <a:cubicBezTo>
                  <a:pt x="1346856" y="64080"/>
                  <a:pt x="1302371" y="52421"/>
                  <a:pt x="1270033" y="48109"/>
                </a:cubicBezTo>
                <a:cubicBezTo>
                  <a:pt x="1238084" y="43849"/>
                  <a:pt x="1205890" y="41694"/>
                  <a:pt x="1173818" y="38487"/>
                </a:cubicBezTo>
                <a:cubicBezTo>
                  <a:pt x="1055153" y="41694"/>
                  <a:pt x="936391" y="42325"/>
                  <a:pt x="817824" y="48109"/>
                </a:cubicBezTo>
                <a:cubicBezTo>
                  <a:pt x="804616" y="48753"/>
                  <a:pt x="792408" y="55720"/>
                  <a:pt x="779338" y="57731"/>
                </a:cubicBezTo>
                <a:cubicBezTo>
                  <a:pt x="750634" y="62147"/>
                  <a:pt x="721532" y="63514"/>
                  <a:pt x="692745" y="67353"/>
                </a:cubicBezTo>
                <a:cubicBezTo>
                  <a:pt x="673408" y="69931"/>
                  <a:pt x="654259" y="73768"/>
                  <a:pt x="635016" y="76975"/>
                </a:cubicBezTo>
                <a:cubicBezTo>
                  <a:pt x="618980" y="83389"/>
                  <a:pt x="603294" y="90756"/>
                  <a:pt x="586909" y="96218"/>
                </a:cubicBezTo>
                <a:cubicBezTo>
                  <a:pt x="574364" y="100400"/>
                  <a:pt x="560577" y="100631"/>
                  <a:pt x="548423" y="105840"/>
                </a:cubicBezTo>
                <a:cubicBezTo>
                  <a:pt x="526431" y="115266"/>
                  <a:pt x="500777" y="144097"/>
                  <a:pt x="481073" y="153950"/>
                </a:cubicBezTo>
                <a:cubicBezTo>
                  <a:pt x="469246" y="159864"/>
                  <a:pt x="454969" y="158929"/>
                  <a:pt x="442587" y="163572"/>
                </a:cubicBezTo>
                <a:cubicBezTo>
                  <a:pt x="408551" y="176336"/>
                  <a:pt x="411552" y="175363"/>
                  <a:pt x="394480" y="192437"/>
                </a:cubicBezTo>
              </a:path>
            </a:pathLst>
          </a:custGeom>
          <a:solidFill>
            <a:srgbClr val="FECE39">
              <a:alpha val="40000"/>
            </a:srgbClr>
          </a:solidFill>
          <a:ln>
            <a:tailEnd type="stealt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606785" y="3713933"/>
            <a:ext cx="2164829" cy="2155418"/>
          </a:xfrm>
          <a:custGeom>
            <a:avLst/>
            <a:gdLst>
              <a:gd name="connsiteX0" fmla="*/ 0 w 2164829"/>
              <a:gd name="connsiteY0" fmla="*/ 2155418 h 2155418"/>
              <a:gd name="connsiteX1" fmla="*/ 38486 w 2164829"/>
              <a:gd name="connsiteY1" fmla="*/ 2020712 h 2155418"/>
              <a:gd name="connsiteX2" fmla="*/ 76971 w 2164829"/>
              <a:gd name="connsiteY2" fmla="*/ 1953358 h 2155418"/>
              <a:gd name="connsiteX3" fmla="*/ 86593 w 2164829"/>
              <a:gd name="connsiteY3" fmla="*/ 1924493 h 2155418"/>
              <a:gd name="connsiteX4" fmla="*/ 105836 w 2164829"/>
              <a:gd name="connsiteY4" fmla="*/ 1876383 h 2155418"/>
              <a:gd name="connsiteX5" fmla="*/ 144322 w 2164829"/>
              <a:gd name="connsiteY5" fmla="*/ 1770543 h 2155418"/>
              <a:gd name="connsiteX6" fmla="*/ 173186 w 2164829"/>
              <a:gd name="connsiteY6" fmla="*/ 1722433 h 2155418"/>
              <a:gd name="connsiteX7" fmla="*/ 192429 w 2164829"/>
              <a:gd name="connsiteY7" fmla="*/ 1664702 h 2155418"/>
              <a:gd name="connsiteX8" fmla="*/ 211672 w 2164829"/>
              <a:gd name="connsiteY8" fmla="*/ 1626214 h 2155418"/>
              <a:gd name="connsiteX9" fmla="*/ 240536 w 2164829"/>
              <a:gd name="connsiteY9" fmla="*/ 1539617 h 2155418"/>
              <a:gd name="connsiteX10" fmla="*/ 259779 w 2164829"/>
              <a:gd name="connsiteY10" fmla="*/ 1491508 h 2155418"/>
              <a:gd name="connsiteX11" fmla="*/ 269401 w 2164829"/>
              <a:gd name="connsiteY11" fmla="*/ 1462642 h 2155418"/>
              <a:gd name="connsiteX12" fmla="*/ 307887 w 2164829"/>
              <a:gd name="connsiteY12" fmla="*/ 1366423 h 2155418"/>
              <a:gd name="connsiteX13" fmla="*/ 336751 w 2164829"/>
              <a:gd name="connsiteY13" fmla="*/ 1337558 h 2155418"/>
              <a:gd name="connsiteX14" fmla="*/ 394480 w 2164829"/>
              <a:gd name="connsiteY14" fmla="*/ 1231717 h 2155418"/>
              <a:gd name="connsiteX15" fmla="*/ 413723 w 2164829"/>
              <a:gd name="connsiteY15" fmla="*/ 1183608 h 2155418"/>
              <a:gd name="connsiteX16" fmla="*/ 490694 w 2164829"/>
              <a:gd name="connsiteY16" fmla="*/ 1039279 h 2155418"/>
              <a:gd name="connsiteX17" fmla="*/ 509937 w 2164829"/>
              <a:gd name="connsiteY17" fmla="*/ 1000792 h 2155418"/>
              <a:gd name="connsiteX18" fmla="*/ 567666 w 2164829"/>
              <a:gd name="connsiteY18" fmla="*/ 914195 h 2155418"/>
              <a:gd name="connsiteX19" fmla="*/ 586909 w 2164829"/>
              <a:gd name="connsiteY19" fmla="*/ 866085 h 2155418"/>
              <a:gd name="connsiteX20" fmla="*/ 635016 w 2164829"/>
              <a:gd name="connsiteY20" fmla="*/ 798732 h 2155418"/>
              <a:gd name="connsiteX21" fmla="*/ 683124 w 2164829"/>
              <a:gd name="connsiteY21" fmla="*/ 741001 h 2155418"/>
              <a:gd name="connsiteX22" fmla="*/ 721610 w 2164829"/>
              <a:gd name="connsiteY22" fmla="*/ 692891 h 2155418"/>
              <a:gd name="connsiteX23" fmla="*/ 779338 w 2164829"/>
              <a:gd name="connsiteY23" fmla="*/ 635160 h 2155418"/>
              <a:gd name="connsiteX24" fmla="*/ 798581 w 2164829"/>
              <a:gd name="connsiteY24" fmla="*/ 606294 h 2155418"/>
              <a:gd name="connsiteX25" fmla="*/ 827446 w 2164829"/>
              <a:gd name="connsiteY25" fmla="*/ 567807 h 2155418"/>
              <a:gd name="connsiteX26" fmla="*/ 846689 w 2164829"/>
              <a:gd name="connsiteY26" fmla="*/ 529319 h 2155418"/>
              <a:gd name="connsiteX27" fmla="*/ 885174 w 2164829"/>
              <a:gd name="connsiteY27" fmla="*/ 500454 h 2155418"/>
              <a:gd name="connsiteX28" fmla="*/ 942903 w 2164829"/>
              <a:gd name="connsiteY28" fmla="*/ 442722 h 2155418"/>
              <a:gd name="connsiteX29" fmla="*/ 991011 w 2164829"/>
              <a:gd name="connsiteY29" fmla="*/ 413857 h 2155418"/>
              <a:gd name="connsiteX30" fmla="*/ 1029496 w 2164829"/>
              <a:gd name="connsiteY30" fmla="*/ 375369 h 2155418"/>
              <a:gd name="connsiteX31" fmla="*/ 1077604 w 2164829"/>
              <a:gd name="connsiteY31" fmla="*/ 356125 h 2155418"/>
              <a:gd name="connsiteX32" fmla="*/ 1154576 w 2164829"/>
              <a:gd name="connsiteY32" fmla="*/ 317638 h 2155418"/>
              <a:gd name="connsiteX33" fmla="*/ 1250790 w 2164829"/>
              <a:gd name="connsiteY33" fmla="*/ 269528 h 2155418"/>
              <a:gd name="connsiteX34" fmla="*/ 1337383 w 2164829"/>
              <a:gd name="connsiteY34" fmla="*/ 221419 h 2155418"/>
              <a:gd name="connsiteX35" fmla="*/ 1395112 w 2164829"/>
              <a:gd name="connsiteY35" fmla="*/ 202175 h 2155418"/>
              <a:gd name="connsiteX36" fmla="*/ 1433598 w 2164829"/>
              <a:gd name="connsiteY36" fmla="*/ 182931 h 2155418"/>
              <a:gd name="connsiteX37" fmla="*/ 1510570 w 2164829"/>
              <a:gd name="connsiteY37" fmla="*/ 134822 h 2155418"/>
              <a:gd name="connsiteX38" fmla="*/ 1549056 w 2164829"/>
              <a:gd name="connsiteY38" fmla="*/ 125200 h 2155418"/>
              <a:gd name="connsiteX39" fmla="*/ 1577920 w 2164829"/>
              <a:gd name="connsiteY39" fmla="*/ 105956 h 2155418"/>
              <a:gd name="connsiteX40" fmla="*/ 1616406 w 2164829"/>
              <a:gd name="connsiteY40" fmla="*/ 96334 h 2155418"/>
              <a:gd name="connsiteX41" fmla="*/ 1674135 w 2164829"/>
              <a:gd name="connsiteY41" fmla="*/ 77091 h 2155418"/>
              <a:gd name="connsiteX42" fmla="*/ 1808835 w 2164829"/>
              <a:gd name="connsiteY42" fmla="*/ 38603 h 2155418"/>
              <a:gd name="connsiteX43" fmla="*/ 1943536 w 2164829"/>
              <a:gd name="connsiteY43" fmla="*/ 28981 h 2155418"/>
              <a:gd name="connsiteX44" fmla="*/ 2087858 w 2164829"/>
              <a:gd name="connsiteY44" fmla="*/ 9737 h 2155418"/>
              <a:gd name="connsiteX45" fmla="*/ 2164829 w 2164829"/>
              <a:gd name="connsiteY45" fmla="*/ 115 h 21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164829" h="2155418">
                <a:moveTo>
                  <a:pt x="0" y="2155418"/>
                </a:moveTo>
                <a:cubicBezTo>
                  <a:pt x="2567" y="2145151"/>
                  <a:pt x="27443" y="2037278"/>
                  <a:pt x="38486" y="2020712"/>
                </a:cubicBezTo>
                <a:cubicBezTo>
                  <a:pt x="57811" y="1991722"/>
                  <a:pt x="62322" y="1987540"/>
                  <a:pt x="76971" y="1953358"/>
                </a:cubicBezTo>
                <a:cubicBezTo>
                  <a:pt x="80966" y="1944036"/>
                  <a:pt x="83032" y="1933989"/>
                  <a:pt x="86593" y="1924493"/>
                </a:cubicBezTo>
                <a:cubicBezTo>
                  <a:pt x="92657" y="1908321"/>
                  <a:pt x="99934" y="1892615"/>
                  <a:pt x="105836" y="1876383"/>
                </a:cubicBezTo>
                <a:cubicBezTo>
                  <a:pt x="117811" y="1843449"/>
                  <a:pt x="128384" y="1802420"/>
                  <a:pt x="144322" y="1770543"/>
                </a:cubicBezTo>
                <a:cubicBezTo>
                  <a:pt x="152685" y="1753816"/>
                  <a:pt x="165448" y="1739458"/>
                  <a:pt x="173186" y="1722433"/>
                </a:cubicBezTo>
                <a:cubicBezTo>
                  <a:pt x="181579" y="1703966"/>
                  <a:pt x="184896" y="1683536"/>
                  <a:pt x="192429" y="1664702"/>
                </a:cubicBezTo>
                <a:cubicBezTo>
                  <a:pt x="197756" y="1651384"/>
                  <a:pt x="206523" y="1639602"/>
                  <a:pt x="211672" y="1626214"/>
                </a:cubicBezTo>
                <a:cubicBezTo>
                  <a:pt x="222594" y="1597815"/>
                  <a:pt x="229236" y="1567868"/>
                  <a:pt x="240536" y="1539617"/>
                </a:cubicBezTo>
                <a:cubicBezTo>
                  <a:pt x="246950" y="1523581"/>
                  <a:pt x="253715" y="1507680"/>
                  <a:pt x="259779" y="1491508"/>
                </a:cubicBezTo>
                <a:cubicBezTo>
                  <a:pt x="263340" y="1482011"/>
                  <a:pt x="265760" y="1472108"/>
                  <a:pt x="269401" y="1462642"/>
                </a:cubicBezTo>
                <a:cubicBezTo>
                  <a:pt x="281801" y="1430401"/>
                  <a:pt x="283461" y="1390849"/>
                  <a:pt x="307887" y="1366423"/>
                </a:cubicBezTo>
                <a:cubicBezTo>
                  <a:pt x="317508" y="1356801"/>
                  <a:pt x="328040" y="1348011"/>
                  <a:pt x="336751" y="1337558"/>
                </a:cubicBezTo>
                <a:cubicBezTo>
                  <a:pt x="357024" y="1313229"/>
                  <a:pt x="387740" y="1248568"/>
                  <a:pt x="394480" y="1231717"/>
                </a:cubicBezTo>
                <a:cubicBezTo>
                  <a:pt x="400894" y="1215681"/>
                  <a:pt x="406419" y="1199259"/>
                  <a:pt x="413723" y="1183608"/>
                </a:cubicBezTo>
                <a:cubicBezTo>
                  <a:pt x="481937" y="1037428"/>
                  <a:pt x="437257" y="1135470"/>
                  <a:pt x="490694" y="1039279"/>
                </a:cubicBezTo>
                <a:cubicBezTo>
                  <a:pt x="497659" y="1026741"/>
                  <a:pt x="502420" y="1013008"/>
                  <a:pt x="509937" y="1000792"/>
                </a:cubicBezTo>
                <a:cubicBezTo>
                  <a:pt x="528118" y="971246"/>
                  <a:pt x="554782" y="946406"/>
                  <a:pt x="567666" y="914195"/>
                </a:cubicBezTo>
                <a:cubicBezTo>
                  <a:pt x="574080" y="898158"/>
                  <a:pt x="579185" y="881534"/>
                  <a:pt x="586909" y="866085"/>
                </a:cubicBezTo>
                <a:cubicBezTo>
                  <a:pt x="594464" y="850974"/>
                  <a:pt x="627758" y="808894"/>
                  <a:pt x="635016" y="798732"/>
                </a:cubicBezTo>
                <a:cubicBezTo>
                  <a:pt x="689712" y="722153"/>
                  <a:pt x="613246" y="820864"/>
                  <a:pt x="683124" y="741001"/>
                </a:cubicBezTo>
                <a:cubicBezTo>
                  <a:pt x="696647" y="725545"/>
                  <a:pt x="707796" y="708087"/>
                  <a:pt x="721610" y="692891"/>
                </a:cubicBezTo>
                <a:cubicBezTo>
                  <a:pt x="739916" y="672754"/>
                  <a:pt x="764243" y="657804"/>
                  <a:pt x="779338" y="635160"/>
                </a:cubicBezTo>
                <a:cubicBezTo>
                  <a:pt x="785752" y="625538"/>
                  <a:pt x="791860" y="615704"/>
                  <a:pt x="798581" y="606294"/>
                </a:cubicBezTo>
                <a:cubicBezTo>
                  <a:pt x="807902" y="593245"/>
                  <a:pt x="818947" y="581406"/>
                  <a:pt x="827446" y="567807"/>
                </a:cubicBezTo>
                <a:cubicBezTo>
                  <a:pt x="835048" y="555644"/>
                  <a:pt x="837355" y="540210"/>
                  <a:pt x="846689" y="529319"/>
                </a:cubicBezTo>
                <a:cubicBezTo>
                  <a:pt x="857125" y="517144"/>
                  <a:pt x="873255" y="511182"/>
                  <a:pt x="885174" y="500454"/>
                </a:cubicBezTo>
                <a:cubicBezTo>
                  <a:pt x="905402" y="482248"/>
                  <a:pt x="919567" y="456724"/>
                  <a:pt x="942903" y="442722"/>
                </a:cubicBezTo>
                <a:cubicBezTo>
                  <a:pt x="958939" y="433100"/>
                  <a:pt x="976250" y="425339"/>
                  <a:pt x="991011" y="413857"/>
                </a:cubicBezTo>
                <a:cubicBezTo>
                  <a:pt x="1005332" y="402718"/>
                  <a:pt x="1014401" y="385433"/>
                  <a:pt x="1029496" y="375369"/>
                </a:cubicBezTo>
                <a:cubicBezTo>
                  <a:pt x="1043866" y="365788"/>
                  <a:pt x="1062506" y="364513"/>
                  <a:pt x="1077604" y="356125"/>
                </a:cubicBezTo>
                <a:cubicBezTo>
                  <a:pt x="1157891" y="311520"/>
                  <a:pt x="1074786" y="337587"/>
                  <a:pt x="1154576" y="317638"/>
                </a:cubicBezTo>
                <a:cubicBezTo>
                  <a:pt x="1288376" y="237353"/>
                  <a:pt x="1119856" y="334998"/>
                  <a:pt x="1250790" y="269528"/>
                </a:cubicBezTo>
                <a:cubicBezTo>
                  <a:pt x="1354490" y="217675"/>
                  <a:pt x="1163388" y="293920"/>
                  <a:pt x="1337383" y="221419"/>
                </a:cubicBezTo>
                <a:cubicBezTo>
                  <a:pt x="1356107" y="213617"/>
                  <a:pt x="1376279" y="209709"/>
                  <a:pt x="1395112" y="202175"/>
                </a:cubicBezTo>
                <a:cubicBezTo>
                  <a:pt x="1408429" y="196848"/>
                  <a:pt x="1421145" y="190047"/>
                  <a:pt x="1433598" y="182931"/>
                </a:cubicBezTo>
                <a:cubicBezTo>
                  <a:pt x="1467396" y="163616"/>
                  <a:pt x="1469730" y="152973"/>
                  <a:pt x="1510570" y="134822"/>
                </a:cubicBezTo>
                <a:cubicBezTo>
                  <a:pt x="1522654" y="129451"/>
                  <a:pt x="1536227" y="128407"/>
                  <a:pt x="1549056" y="125200"/>
                </a:cubicBezTo>
                <a:cubicBezTo>
                  <a:pt x="1558677" y="118785"/>
                  <a:pt x="1567291" y="110511"/>
                  <a:pt x="1577920" y="105956"/>
                </a:cubicBezTo>
                <a:cubicBezTo>
                  <a:pt x="1590074" y="100747"/>
                  <a:pt x="1603740" y="100134"/>
                  <a:pt x="1616406" y="96334"/>
                </a:cubicBezTo>
                <a:cubicBezTo>
                  <a:pt x="1635834" y="90505"/>
                  <a:pt x="1654892" y="83506"/>
                  <a:pt x="1674135" y="77091"/>
                </a:cubicBezTo>
                <a:cubicBezTo>
                  <a:pt x="1706415" y="66331"/>
                  <a:pt x="1778079" y="40800"/>
                  <a:pt x="1808835" y="38603"/>
                </a:cubicBezTo>
                <a:lnTo>
                  <a:pt x="1943536" y="28981"/>
                </a:lnTo>
                <a:cubicBezTo>
                  <a:pt x="1964937" y="27035"/>
                  <a:pt x="2063386" y="13816"/>
                  <a:pt x="2087858" y="9737"/>
                </a:cubicBezTo>
                <a:cubicBezTo>
                  <a:pt x="2156908" y="-1772"/>
                  <a:pt x="2112840" y="115"/>
                  <a:pt x="2164829" y="115"/>
                </a:cubicBezTo>
              </a:path>
            </a:pathLst>
          </a:cu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704142" y="3435014"/>
            <a:ext cx="1885929" cy="375253"/>
          </a:xfrm>
          <a:custGeom>
            <a:avLst/>
            <a:gdLst>
              <a:gd name="connsiteX0" fmla="*/ 740975 w 1885929"/>
              <a:gd name="connsiteY0" fmla="*/ 67353 h 375253"/>
              <a:gd name="connsiteX1" fmla="*/ 231037 w 1885929"/>
              <a:gd name="connsiteY1" fmla="*/ 76975 h 375253"/>
              <a:gd name="connsiteX2" fmla="*/ 163687 w 1885929"/>
              <a:gd name="connsiteY2" fmla="*/ 105840 h 375253"/>
              <a:gd name="connsiteX3" fmla="*/ 48229 w 1885929"/>
              <a:gd name="connsiteY3" fmla="*/ 202059 h 375253"/>
              <a:gd name="connsiteX4" fmla="*/ 9744 w 1885929"/>
              <a:gd name="connsiteY4" fmla="*/ 240547 h 375253"/>
              <a:gd name="connsiteX5" fmla="*/ 122 w 1885929"/>
              <a:gd name="connsiteY5" fmla="*/ 269413 h 375253"/>
              <a:gd name="connsiteX6" fmla="*/ 9744 w 1885929"/>
              <a:gd name="connsiteY6" fmla="*/ 346388 h 375253"/>
              <a:gd name="connsiteX7" fmla="*/ 48229 w 1885929"/>
              <a:gd name="connsiteY7" fmla="*/ 365631 h 375253"/>
              <a:gd name="connsiteX8" fmla="*/ 154066 w 1885929"/>
              <a:gd name="connsiteY8" fmla="*/ 375253 h 375253"/>
              <a:gd name="connsiteX9" fmla="*/ 1712743 w 1885929"/>
              <a:gd name="connsiteY9" fmla="*/ 356010 h 375253"/>
              <a:gd name="connsiteX10" fmla="*/ 1770472 w 1885929"/>
              <a:gd name="connsiteY10" fmla="*/ 336766 h 375253"/>
              <a:gd name="connsiteX11" fmla="*/ 1808958 w 1885929"/>
              <a:gd name="connsiteY11" fmla="*/ 327144 h 375253"/>
              <a:gd name="connsiteX12" fmla="*/ 1876308 w 1885929"/>
              <a:gd name="connsiteY12" fmla="*/ 250169 h 375253"/>
              <a:gd name="connsiteX13" fmla="*/ 1885929 w 1885929"/>
              <a:gd name="connsiteY13" fmla="*/ 221303 h 375253"/>
              <a:gd name="connsiteX14" fmla="*/ 1876308 w 1885929"/>
              <a:gd name="connsiteY14" fmla="*/ 105840 h 375253"/>
              <a:gd name="connsiteX15" fmla="*/ 1847443 w 1885929"/>
              <a:gd name="connsiteY15" fmla="*/ 76975 h 375253"/>
              <a:gd name="connsiteX16" fmla="*/ 1751229 w 1885929"/>
              <a:gd name="connsiteY16" fmla="*/ 19243 h 375253"/>
              <a:gd name="connsiteX17" fmla="*/ 1722364 w 1885929"/>
              <a:gd name="connsiteY17" fmla="*/ 9622 h 375253"/>
              <a:gd name="connsiteX18" fmla="*/ 1626150 w 1885929"/>
              <a:gd name="connsiteY18" fmla="*/ 0 h 375253"/>
              <a:gd name="connsiteX19" fmla="*/ 1164319 w 1885929"/>
              <a:gd name="connsiteY19" fmla="*/ 9622 h 375253"/>
              <a:gd name="connsiteX20" fmla="*/ 971890 w 1885929"/>
              <a:gd name="connsiteY20" fmla="*/ 38487 h 375253"/>
              <a:gd name="connsiteX21" fmla="*/ 789082 w 1885929"/>
              <a:gd name="connsiteY21" fmla="*/ 57731 h 375253"/>
              <a:gd name="connsiteX22" fmla="*/ 664003 w 1885929"/>
              <a:gd name="connsiteY22" fmla="*/ 76975 h 375253"/>
              <a:gd name="connsiteX23" fmla="*/ 635139 w 1885929"/>
              <a:gd name="connsiteY23" fmla="*/ 86597 h 375253"/>
              <a:gd name="connsiteX24" fmla="*/ 567789 w 1885929"/>
              <a:gd name="connsiteY24" fmla="*/ 105840 h 375253"/>
              <a:gd name="connsiteX25" fmla="*/ 548546 w 1885929"/>
              <a:gd name="connsiteY25" fmla="*/ 125084 h 3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85929" h="375253">
                <a:moveTo>
                  <a:pt x="740975" y="67353"/>
                </a:moveTo>
                <a:lnTo>
                  <a:pt x="231037" y="76975"/>
                </a:lnTo>
                <a:cubicBezTo>
                  <a:pt x="216928" y="77479"/>
                  <a:pt x="171135" y="101371"/>
                  <a:pt x="163687" y="105840"/>
                </a:cubicBezTo>
                <a:cubicBezTo>
                  <a:pt x="96715" y="146025"/>
                  <a:pt x="106544" y="143741"/>
                  <a:pt x="48229" y="202059"/>
                </a:cubicBezTo>
                <a:lnTo>
                  <a:pt x="9744" y="240547"/>
                </a:lnTo>
                <a:cubicBezTo>
                  <a:pt x="6537" y="250169"/>
                  <a:pt x="122" y="259271"/>
                  <a:pt x="122" y="269413"/>
                </a:cubicBezTo>
                <a:cubicBezTo>
                  <a:pt x="122" y="295271"/>
                  <a:pt x="-1820" y="323260"/>
                  <a:pt x="9744" y="346388"/>
                </a:cubicBezTo>
                <a:cubicBezTo>
                  <a:pt x="16158" y="359217"/>
                  <a:pt x="34165" y="362818"/>
                  <a:pt x="48229" y="365631"/>
                </a:cubicBezTo>
                <a:cubicBezTo>
                  <a:pt x="82966" y="372578"/>
                  <a:pt x="118787" y="372046"/>
                  <a:pt x="154066" y="375253"/>
                </a:cubicBezTo>
                <a:lnTo>
                  <a:pt x="1712743" y="356010"/>
                </a:lnTo>
                <a:cubicBezTo>
                  <a:pt x="1733021" y="355527"/>
                  <a:pt x="1750794" y="341686"/>
                  <a:pt x="1770472" y="336766"/>
                </a:cubicBezTo>
                <a:lnTo>
                  <a:pt x="1808958" y="327144"/>
                </a:lnTo>
                <a:cubicBezTo>
                  <a:pt x="1833794" y="302306"/>
                  <a:pt x="1858644" y="281082"/>
                  <a:pt x="1876308" y="250169"/>
                </a:cubicBezTo>
                <a:cubicBezTo>
                  <a:pt x="1881340" y="241363"/>
                  <a:pt x="1882722" y="230925"/>
                  <a:pt x="1885929" y="221303"/>
                </a:cubicBezTo>
                <a:cubicBezTo>
                  <a:pt x="1882722" y="182815"/>
                  <a:pt x="1886259" y="143157"/>
                  <a:pt x="1876308" y="105840"/>
                </a:cubicBezTo>
                <a:cubicBezTo>
                  <a:pt x="1872802" y="92692"/>
                  <a:pt x="1857774" y="85831"/>
                  <a:pt x="1847443" y="76975"/>
                </a:cubicBezTo>
                <a:cubicBezTo>
                  <a:pt x="1813436" y="47825"/>
                  <a:pt x="1794202" y="38343"/>
                  <a:pt x="1751229" y="19243"/>
                </a:cubicBezTo>
                <a:cubicBezTo>
                  <a:pt x="1741961" y="15124"/>
                  <a:pt x="1732388" y="11164"/>
                  <a:pt x="1722364" y="9622"/>
                </a:cubicBezTo>
                <a:cubicBezTo>
                  <a:pt x="1690507" y="4721"/>
                  <a:pt x="1658221" y="3207"/>
                  <a:pt x="1626150" y="0"/>
                </a:cubicBezTo>
                <a:cubicBezTo>
                  <a:pt x="1472206" y="3207"/>
                  <a:pt x="1318116" y="2180"/>
                  <a:pt x="1164319" y="9622"/>
                </a:cubicBezTo>
                <a:cubicBezTo>
                  <a:pt x="1104268" y="12528"/>
                  <a:pt x="1033943" y="29622"/>
                  <a:pt x="971890" y="38487"/>
                </a:cubicBezTo>
                <a:cubicBezTo>
                  <a:pt x="898310" y="48999"/>
                  <a:pt x="867866" y="50568"/>
                  <a:pt x="789082" y="57731"/>
                </a:cubicBezTo>
                <a:cubicBezTo>
                  <a:pt x="692146" y="81966"/>
                  <a:pt x="830231" y="49269"/>
                  <a:pt x="664003" y="76975"/>
                </a:cubicBezTo>
                <a:cubicBezTo>
                  <a:pt x="653999" y="78642"/>
                  <a:pt x="644891" y="83811"/>
                  <a:pt x="635139" y="86597"/>
                </a:cubicBezTo>
                <a:cubicBezTo>
                  <a:pt x="627138" y="88883"/>
                  <a:pt x="578271" y="99550"/>
                  <a:pt x="567789" y="105840"/>
                </a:cubicBezTo>
                <a:cubicBezTo>
                  <a:pt x="560010" y="110507"/>
                  <a:pt x="554960" y="118669"/>
                  <a:pt x="548546" y="125084"/>
                </a:cubicBezTo>
              </a:path>
            </a:pathLst>
          </a:custGeom>
          <a:solidFill>
            <a:srgbClr val="FECE39">
              <a:alpha val="40000"/>
            </a:srgb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46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 smtClean="0"/>
              <a:t>RepoSync</a:t>
            </a:r>
            <a:r>
              <a:rPr lang="en-US" altLang="zh-CN" sz="3600" dirty="0" smtClean="0"/>
              <a:t>: Data-Based Synchronization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284250" cy="4278032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Snapshots</a:t>
            </a:r>
          </a:p>
          <a:p>
            <a:pPr lvl="1"/>
            <a:r>
              <a:rPr lang="en-US" altLang="zh-CN" dirty="0" smtClean="0"/>
              <a:t>Compress actions</a:t>
            </a:r>
          </a:p>
          <a:p>
            <a:pPr lvl="1"/>
            <a:r>
              <a:rPr lang="en-US" altLang="zh-CN" dirty="0" smtClean="0"/>
              <a:t>Speeding up the sync process</a:t>
            </a:r>
          </a:p>
          <a:p>
            <a:r>
              <a:rPr lang="en-US" altLang="zh-CN" dirty="0" smtClean="0"/>
              <a:t>Snapshot</a:t>
            </a:r>
          </a:p>
          <a:p>
            <a:pPr lvl="1"/>
            <a:r>
              <a:rPr lang="en-US" altLang="zh-CN" dirty="0" smtClean="0"/>
              <a:t>Name of who generated snapshot</a:t>
            </a:r>
          </a:p>
          <a:p>
            <a:pPr lvl="1"/>
            <a:r>
              <a:rPr lang="en-US" altLang="zh-CN" dirty="0" smtClean="0"/>
              <a:t>Version number</a:t>
            </a:r>
          </a:p>
          <a:p>
            <a:pPr lvl="2"/>
            <a:r>
              <a:rPr lang="en-US" altLang="zh-CN" dirty="0" smtClean="0"/>
              <a:t>solve potential conflicts</a:t>
            </a:r>
          </a:p>
          <a:p>
            <a:pPr lvl="1"/>
            <a:r>
              <a:rPr lang="en-US" altLang="zh-CN" dirty="0" err="1" smtClean="0"/>
              <a:t>Fileset</a:t>
            </a:r>
            <a:r>
              <a:rPr lang="en-US" altLang="zh-CN" dirty="0" smtClean="0"/>
              <a:t> state</a:t>
            </a:r>
          </a:p>
          <a:p>
            <a:pPr lvl="1"/>
            <a:r>
              <a:rPr lang="en-US" altLang="zh-CN" dirty="0" smtClean="0"/>
              <a:t>Sync tree</a:t>
            </a:r>
          </a:p>
          <a:p>
            <a:pPr lvl="2"/>
            <a:r>
              <a:rPr lang="en-US" altLang="zh-CN" dirty="0" smtClean="0"/>
              <a:t>name + min action number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833" t="35926" r="43500" b="16963"/>
          <a:stretch/>
        </p:blipFill>
        <p:spPr>
          <a:xfrm>
            <a:off x="5278539" y="3397171"/>
            <a:ext cx="3576256" cy="25846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9938" y="6103658"/>
            <a:ext cx="395788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actions &lt; min action number has been compressed by </a:t>
            </a:r>
            <a:r>
              <a:rPr lang="en-US" dirty="0" err="1" smtClean="0"/>
              <a:t>fileset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240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RepoSync</a:t>
            </a:r>
            <a:r>
              <a:rPr lang="en-US" dirty="0" smtClean="0"/>
              <a:t> </a:t>
            </a:r>
            <a:r>
              <a:rPr lang="en-US" dirty="0"/>
              <a:t>System Overview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18874" r="-18874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77323" y="1644737"/>
            <a:ext cx="16736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RepoSync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36518" y="1855162"/>
            <a:ext cx="1452841" cy="14773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actions</a:t>
            </a:r>
          </a:p>
          <a:p>
            <a:endParaRPr lang="en-US" dirty="0" smtClean="0"/>
          </a:p>
          <a:p>
            <a:r>
              <a:rPr lang="en-US" dirty="0" smtClean="0"/>
              <a:t>snapshots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segments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44118" y="4182439"/>
            <a:ext cx="1375896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</a:p>
          <a:p>
            <a:r>
              <a:rPr lang="en-US" dirty="0" smtClean="0"/>
              <a:t>about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RepoSync Data Types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118813" y="2310685"/>
            <a:ext cx="1094725" cy="952264"/>
          </a:xfrm>
          <a:prstGeom prst="roundRect">
            <a:avLst/>
          </a:prstGeom>
          <a:solidFill>
            <a:srgbClr val="FECE39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Sync Interest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6611628" y="2310685"/>
            <a:ext cx="1094725" cy="952264"/>
          </a:xfrm>
          <a:prstGeom prst="roundRect">
            <a:avLst/>
          </a:prstGeom>
          <a:solidFill>
            <a:srgbClr val="3399FF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Sync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118813" y="4806699"/>
            <a:ext cx="1094725" cy="952264"/>
          </a:xfrm>
          <a:prstGeom prst="roundRect">
            <a:avLst/>
          </a:prstGeom>
          <a:solidFill>
            <a:srgbClr val="FECE39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Fetch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Interest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6611628" y="4806699"/>
            <a:ext cx="1094725" cy="952264"/>
          </a:xfrm>
          <a:prstGeom prst="roundRect">
            <a:avLst/>
          </a:prstGeom>
          <a:solidFill>
            <a:srgbClr val="3399FF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Fetch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371695" y="1720537"/>
            <a:ext cx="4484663" cy="4078245"/>
            <a:chOff x="1411076" y="1681158"/>
            <a:chExt cx="5136532" cy="4078245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1419882" y="2694968"/>
              <a:ext cx="50637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>
              <a:off x="1411076" y="2876583"/>
              <a:ext cx="5003013" cy="26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418720" y="1681158"/>
              <a:ext cx="5063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6">
                      <a:lumMod val="50000"/>
                    </a:schemeClr>
                  </a:solidFill>
                </a:rPr>
                <a:t>request new actions, newer than the current state (root digest)</a:t>
              </a:r>
            </a:p>
            <a:p>
              <a:r>
                <a:rPr lang="en-US" altLang="zh-CN" dirty="0" smtClean="0">
                  <a:solidFill>
                    <a:schemeClr val="accent6">
                      <a:lumMod val="50000"/>
                    </a:schemeClr>
                  </a:solidFill>
                </a:rPr>
                <a:t>  * notify others with own current root digest</a:t>
              </a:r>
              <a:endParaRPr lang="zh-CN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18720" y="2935874"/>
              <a:ext cx="4984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rgbClr val="FF0000"/>
                  </a:solidFill>
                </a:rPr>
                <a:t>Information about “new” actions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419882" y="5190982"/>
              <a:ext cx="50637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1411076" y="5372597"/>
              <a:ext cx="5003013" cy="26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418720" y="4764970"/>
              <a:ext cx="5128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385723"/>
                  </a:solidFill>
                </a:rPr>
                <a:t>request </a:t>
              </a:r>
              <a:r>
                <a:rPr lang="en-US" altLang="zh-CN" dirty="0" smtClean="0">
                  <a:solidFill>
                    <a:srgbClr val="385723"/>
                  </a:solidFill>
                </a:rPr>
                <a:t>action</a:t>
              </a:r>
              <a:endParaRPr lang="en-US" altLang="zh-CN" dirty="0">
                <a:solidFill>
                  <a:srgbClr val="385723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52549" y="5390071"/>
              <a:ext cx="4984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ction or snapshot*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3767383" y="4203648"/>
            <a:ext cx="4840336" cy="2240813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Cloud 19"/>
          <p:cNvSpPr/>
          <p:nvPr/>
        </p:nvSpPr>
        <p:spPr>
          <a:xfrm>
            <a:off x="3929628" y="1678314"/>
            <a:ext cx="4840336" cy="2240813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54738" y="5875604"/>
            <a:ext cx="82486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/>
              <a:t>*Users </a:t>
            </a:r>
            <a:r>
              <a:rPr lang="en-US" altLang="zh-CN" dirty="0"/>
              <a:t>generate snapshot after the whole network is synchronized after a certain period. At the same time previous actions are removed.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If the removed actions are tried to be fetched</a:t>
            </a:r>
            <a:r>
              <a:rPr lang="en-US" altLang="zh-CN" dirty="0"/>
              <a:t>, the snapshot will be returned.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75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 err="1">
                <a:solidFill>
                  <a:schemeClr val="tx2"/>
                </a:solidFill>
              </a:rPr>
              <a:t>RepoSync</a:t>
            </a:r>
            <a:r>
              <a:rPr lang="en-US" altLang="zh-CN" b="1" dirty="0">
                <a:solidFill>
                  <a:schemeClr val="tx2"/>
                </a:solidFill>
              </a:rPr>
              <a:t> </a:t>
            </a:r>
            <a:r>
              <a:rPr lang="en-US" altLang="zh-CN" b="1" dirty="0" smtClean="0">
                <a:solidFill>
                  <a:schemeClr val="tx2"/>
                </a:solidFill>
              </a:rPr>
              <a:t>Data Types (cont.)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6601781" y="2350063"/>
            <a:ext cx="1094725" cy="952264"/>
          </a:xfrm>
          <a:prstGeom prst="roundRect">
            <a:avLst/>
          </a:prstGeom>
          <a:solidFill>
            <a:srgbClr val="3399FF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Sync 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410035" y="2734346"/>
            <a:ext cx="50637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1401229" y="2915961"/>
            <a:ext cx="5003013" cy="2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407904" y="2254218"/>
            <a:ext cx="501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385723"/>
                </a:solidFill>
              </a:rPr>
              <a:t>request actions for the state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57131" y="2920043"/>
            <a:ext cx="50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rgbClr val="FF0000"/>
                </a:solidFill>
              </a:rPr>
              <a:t>actions or snapshot*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6611627" y="4787009"/>
            <a:ext cx="1094725" cy="952264"/>
          </a:xfrm>
          <a:prstGeom prst="roundRect">
            <a:avLst/>
          </a:prstGeom>
          <a:solidFill>
            <a:srgbClr val="3399FF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Normal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Data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419881" y="5171292"/>
            <a:ext cx="506370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1411075" y="5352907"/>
            <a:ext cx="5003013" cy="2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417751" y="4732333"/>
            <a:ext cx="474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85723"/>
                </a:solidFill>
              </a:rPr>
              <a:t>request </a:t>
            </a:r>
            <a:r>
              <a:rPr lang="en-US" altLang="zh-CN" dirty="0" smtClean="0">
                <a:solidFill>
                  <a:srgbClr val="385723"/>
                </a:solidFill>
              </a:rPr>
              <a:t>file segment</a:t>
            </a:r>
            <a:endParaRPr lang="en-US" altLang="zh-CN" dirty="0">
              <a:solidFill>
                <a:srgbClr val="385723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07905" y="5407504"/>
            <a:ext cx="499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rgbClr val="FF0000"/>
                </a:solidFill>
              </a:rPr>
              <a:t>file segment data packet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圆角矩形 3"/>
          <p:cNvSpPr/>
          <p:nvPr/>
        </p:nvSpPr>
        <p:spPr bwMode="auto">
          <a:xfrm>
            <a:off x="118813" y="2310685"/>
            <a:ext cx="1094725" cy="952264"/>
          </a:xfrm>
          <a:prstGeom prst="roundRect">
            <a:avLst/>
          </a:prstGeom>
          <a:solidFill>
            <a:srgbClr val="FECE39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Recover Interest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圆角矩形 22"/>
          <p:cNvSpPr/>
          <p:nvPr/>
        </p:nvSpPr>
        <p:spPr bwMode="auto">
          <a:xfrm>
            <a:off x="118813" y="4806699"/>
            <a:ext cx="1094725" cy="952264"/>
          </a:xfrm>
          <a:prstGeom prst="roundRect">
            <a:avLst/>
          </a:prstGeom>
          <a:solidFill>
            <a:srgbClr val="FECE39"/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Data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tx1"/>
                </a:solidFill>
              </a:rPr>
              <a:t>Interest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Cloud 18"/>
          <p:cNvSpPr/>
          <p:nvPr/>
        </p:nvSpPr>
        <p:spPr>
          <a:xfrm>
            <a:off x="3929628" y="1678314"/>
            <a:ext cx="4840336" cy="2240813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Cloud 19"/>
          <p:cNvSpPr/>
          <p:nvPr/>
        </p:nvSpPr>
        <p:spPr>
          <a:xfrm>
            <a:off x="3767383" y="4203648"/>
            <a:ext cx="4840336" cy="2240813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98455" y="3470084"/>
            <a:ext cx="78665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385723"/>
                </a:solidFill>
              </a:rPr>
              <a:t>* </a:t>
            </a:r>
            <a:r>
              <a:rPr lang="en-US" altLang="zh-CN" dirty="0" smtClean="0">
                <a:solidFill>
                  <a:srgbClr val="FF0000"/>
                </a:solidFill>
              </a:rPr>
              <a:t>If </a:t>
            </a:r>
            <a:r>
              <a:rPr lang="en-US" altLang="zh-CN" dirty="0">
                <a:solidFill>
                  <a:srgbClr val="FF0000"/>
                </a:solidFill>
              </a:rPr>
              <a:t>the removed actions are tried to be fetched</a:t>
            </a:r>
            <a:r>
              <a:rPr lang="en-US" altLang="zh-CN" dirty="0"/>
              <a:t>, the snapshot will be returned.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90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Sync Process: Steady State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5004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Sync Interest is sent periodically</a:t>
            </a:r>
          </a:p>
          <a:p>
            <a:pPr lvl="1"/>
            <a:r>
              <a:rPr lang="en-US" altLang="zh-CN" sz="2000" dirty="0" smtClean="0"/>
              <a:t>fetch information about new actions</a:t>
            </a:r>
          </a:p>
          <a:p>
            <a:pPr lvl="1"/>
            <a:r>
              <a:rPr lang="en-US" altLang="zh-CN" sz="2000" dirty="0" smtClean="0"/>
              <a:t>inform others about current </a:t>
            </a:r>
            <a:r>
              <a:rPr lang="en-US" altLang="zh-CN" sz="2000" dirty="0" err="1" smtClean="0"/>
              <a:t>fileset</a:t>
            </a:r>
            <a:r>
              <a:rPr lang="en-US" altLang="zh-CN" sz="2000" dirty="0" smtClean="0"/>
              <a:t> state</a:t>
            </a:r>
          </a:p>
          <a:p>
            <a:r>
              <a:rPr lang="en-US" altLang="zh-CN" sz="2400" dirty="0" smtClean="0"/>
              <a:t>If root digests are same, then no data will be returned</a:t>
            </a:r>
          </a:p>
          <a:p>
            <a:pPr lvl="1"/>
            <a:r>
              <a:rPr lang="en-US" altLang="zh-CN" sz="2000" dirty="0" smtClean="0"/>
              <a:t>everybody is synchronized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14" name="Cloud 13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21991" y="4459607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/b92a...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633464" y="5901651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</a:t>
            </a:r>
            <a:r>
              <a:rPr lang="en-US" b="1" dirty="0"/>
              <a:t>b92a...</a:t>
            </a:r>
          </a:p>
        </p:txBody>
      </p:sp>
      <p:pic>
        <p:nvPicPr>
          <p:cNvPr id="24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25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09893" y="5015637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/b92a...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73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Sync Process: New Actions in the System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14175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When data is produced</a:t>
            </a:r>
          </a:p>
          <a:p>
            <a:pPr lvl="1"/>
            <a:r>
              <a:rPr lang="en-US" altLang="zh-CN" sz="2000" dirty="0" smtClean="0"/>
              <a:t>old sync interest is satisfied with new data</a:t>
            </a:r>
          </a:p>
          <a:p>
            <a:pPr lvl="1"/>
            <a:r>
              <a:rPr lang="en-US" altLang="zh-CN" sz="2000" dirty="0" smtClean="0"/>
              <a:t>new sync interests is expressed</a:t>
            </a:r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23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6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67553" y="4764790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/aab1...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33464" y="5901651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</a:t>
            </a:r>
            <a:r>
              <a:rPr lang="en-US" b="1" dirty="0"/>
              <a:t>b92a...</a:t>
            </a:r>
          </a:p>
        </p:txBody>
      </p:sp>
      <p:pic>
        <p:nvPicPr>
          <p:cNvPr id="2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30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09893" y="5015637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/b92a...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460964" y="4301710"/>
            <a:ext cx="2953648" cy="369332"/>
          </a:xfrm>
          <a:prstGeom prst="rect">
            <a:avLst/>
          </a:prstGeom>
          <a:solidFill>
            <a:srgbClr val="118CB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ndn</a:t>
            </a:r>
            <a:r>
              <a:rPr lang="en-US" b="1" dirty="0" smtClean="0">
                <a:solidFill>
                  <a:schemeClr val="bg1"/>
                </a:solidFill>
              </a:rPr>
              <a:t>/broadcast/sync/b92a...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91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Sync </a:t>
            </a:r>
            <a:r>
              <a:rPr lang="en-US" altLang="zh-CN" sz="4000" dirty="0" smtClean="0"/>
              <a:t>Process: Fetching Action Data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5367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Once sync interest is received</a:t>
            </a:r>
          </a:p>
          <a:p>
            <a:pPr lvl="1"/>
            <a:r>
              <a:rPr lang="en-US" altLang="zh-CN" sz="2000" dirty="0" smtClean="0"/>
              <a:t>nodes know name of “new” action(s)</a:t>
            </a:r>
          </a:p>
          <a:p>
            <a:pPr lvl="1"/>
            <a:r>
              <a:rPr lang="en-US" altLang="zh-CN" sz="2000" dirty="0" smtClean="0"/>
              <a:t>start retrieval process of actions using fetch interests</a:t>
            </a:r>
          </a:p>
        </p:txBody>
      </p:sp>
      <p:pic>
        <p:nvPicPr>
          <p:cNvPr id="2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26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28" name="Cloud 27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9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33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9548" y="6378922"/>
            <a:ext cx="2953648" cy="369332"/>
          </a:xfrm>
          <a:prstGeom prst="rect">
            <a:avLst/>
          </a:prstGeom>
          <a:solidFill>
            <a:srgbClr val="118CB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ndn</a:t>
            </a:r>
            <a:r>
              <a:rPr lang="en-US" b="1" dirty="0" smtClean="0">
                <a:solidFill>
                  <a:schemeClr val="bg1"/>
                </a:solidFill>
              </a:rPr>
              <a:t>/broadcast/sync/b92a...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78977" y="6334430"/>
            <a:ext cx="2953648" cy="369332"/>
          </a:xfrm>
          <a:prstGeom prst="rect">
            <a:avLst/>
          </a:prstGeom>
          <a:solidFill>
            <a:srgbClr val="118CB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ndn</a:t>
            </a:r>
            <a:r>
              <a:rPr lang="en-US" b="1" dirty="0" smtClean="0">
                <a:solidFill>
                  <a:schemeClr val="bg1"/>
                </a:solidFill>
              </a:rPr>
              <a:t>/broadcast/sync/b92a...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79518" y="5936298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/fetch</a:t>
            </a:r>
            <a:r>
              <a:rPr lang="en-US" b="1" dirty="0" smtClean="0"/>
              <a:t>/David/50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400046" y="4927035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/fetch</a:t>
            </a:r>
            <a:r>
              <a:rPr lang="en-US" b="1" dirty="0" smtClean="0"/>
              <a:t>/David/50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83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Sync </a:t>
            </a:r>
            <a:r>
              <a:rPr lang="en-US" altLang="zh-CN" sz="4000" dirty="0" smtClean="0"/>
              <a:t>Process: Processing Action(s)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Fetch interest results in</a:t>
            </a:r>
          </a:p>
          <a:p>
            <a:pPr lvl="1"/>
            <a:r>
              <a:rPr lang="en-US" altLang="zh-CN" sz="2000" dirty="0" smtClean="0"/>
              <a:t>detailed information about action</a:t>
            </a:r>
          </a:p>
          <a:p>
            <a:pPr lvl="1"/>
            <a:r>
              <a:rPr lang="en-US" altLang="zh-CN" sz="2000" dirty="0" smtClean="0"/>
              <a:t>snapshot with extended information about actions</a:t>
            </a:r>
          </a:p>
          <a:p>
            <a:r>
              <a:rPr lang="en-US" altLang="zh-CN" sz="2400" dirty="0" smtClean="0"/>
              <a:t>After action(s) is(are) determined</a:t>
            </a:r>
          </a:p>
          <a:p>
            <a:pPr lvl="1"/>
            <a:r>
              <a:rPr lang="en-US" altLang="zh-CN" sz="2000" dirty="0" smtClean="0"/>
              <a:t>apply actions locally (file is deleted)</a:t>
            </a:r>
          </a:p>
          <a:p>
            <a:pPr lvl="1"/>
            <a:r>
              <a:rPr lang="en-US" altLang="zh-CN" sz="2000" dirty="0" smtClean="0"/>
              <a:t>request missing files (file segments)</a:t>
            </a:r>
            <a:endParaRPr lang="en-US" altLang="zh-CN" sz="2400" dirty="0" smtClean="0"/>
          </a:p>
        </p:txBody>
      </p:sp>
      <p:pic>
        <p:nvPicPr>
          <p:cNvPr id="2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26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28" name="Cloud 27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9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31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6910" y="6378922"/>
            <a:ext cx="3396286" cy="369332"/>
          </a:xfrm>
          <a:prstGeom prst="rect">
            <a:avLst/>
          </a:prstGeom>
          <a:solidFill>
            <a:srgbClr val="118CB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/</a:t>
            </a:r>
            <a:r>
              <a:rPr lang="en-US" b="1" dirty="0" err="1">
                <a:solidFill>
                  <a:srgbClr val="FFFFFF"/>
                </a:solidFill>
              </a:rPr>
              <a:t>ndn</a:t>
            </a:r>
            <a:r>
              <a:rPr lang="en-US" b="1" dirty="0">
                <a:solidFill>
                  <a:srgbClr val="FFFFFF"/>
                </a:solidFill>
              </a:rPr>
              <a:t>/broadcast/fetch/David/50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36339" y="6334430"/>
            <a:ext cx="3396286" cy="369332"/>
          </a:xfrm>
          <a:prstGeom prst="rect">
            <a:avLst/>
          </a:prstGeom>
          <a:solidFill>
            <a:srgbClr val="118CB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/</a:t>
            </a:r>
            <a:r>
              <a:rPr lang="en-US" b="1" dirty="0" err="1">
                <a:solidFill>
                  <a:srgbClr val="FFFFFF"/>
                </a:solidFill>
              </a:rPr>
              <a:t>ndn</a:t>
            </a:r>
            <a:r>
              <a:rPr lang="en-US" b="1" dirty="0">
                <a:solidFill>
                  <a:srgbClr val="FFFFFF"/>
                </a:solidFill>
              </a:rPr>
              <a:t>/broadcast/fetch/David/50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75144" y="4592319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27544" y="4744719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29172" y="4897120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569261" y="5640578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721661" y="5792978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923289" y="5945379"/>
            <a:ext cx="3337621" cy="369332"/>
          </a:xfrm>
          <a:prstGeom prst="rect">
            <a:avLst/>
          </a:prstGeom>
          <a:solidFill>
            <a:srgbClr val="FECE3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/route</a:t>
            </a:r>
            <a:r>
              <a:rPr lang="en-US" b="1" dirty="0" smtClean="0"/>
              <a:t>/pic1.jpg/segment=1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01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52905"/>
            <a:ext cx="5885082" cy="3569720"/>
          </a:xfrm>
        </p:spPr>
        <p:txBody>
          <a:bodyPr>
            <a:noAutofit/>
          </a:bodyPr>
          <a:lstStyle/>
          <a:p>
            <a:r>
              <a:rPr lang="en-US" sz="1800" dirty="0" smtClean="0"/>
              <a:t>File </a:t>
            </a:r>
            <a:r>
              <a:rPr lang="en-US" sz="1800" dirty="0"/>
              <a:t>sharing: in great demand today</a:t>
            </a:r>
          </a:p>
          <a:p>
            <a:pPr lvl="1"/>
            <a:r>
              <a:rPr lang="en-US" sz="1600" dirty="0"/>
              <a:t>Sharing files among </a:t>
            </a:r>
            <a:r>
              <a:rPr lang="en-US" sz="1600" dirty="0" smtClean="0"/>
              <a:t>friends; joint </a:t>
            </a:r>
            <a:r>
              <a:rPr lang="en-US" sz="1600" dirty="0"/>
              <a:t>authoring/</a:t>
            </a:r>
            <a:r>
              <a:rPr lang="en-US" sz="1600" dirty="0" smtClean="0"/>
              <a:t>editing; sharing </a:t>
            </a:r>
            <a:r>
              <a:rPr lang="en-US" sz="1600" dirty="0"/>
              <a:t>files among one’s multiple devices</a:t>
            </a:r>
          </a:p>
          <a:p>
            <a:r>
              <a:rPr lang="en-US" altLang="zh-CN" sz="1800" dirty="0" smtClean="0"/>
              <a:t>File synchronization models</a:t>
            </a:r>
          </a:p>
          <a:p>
            <a:pPr lvl="1"/>
            <a:r>
              <a:rPr lang="en-US" altLang="zh-CN" sz="1600" dirty="0" smtClean="0"/>
              <a:t>Centralized model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simple </a:t>
            </a:r>
            <a:r>
              <a:rPr lang="en-US" sz="1400" dirty="0" smtClean="0">
                <a:solidFill>
                  <a:srgbClr val="008000"/>
                </a:solidFill>
              </a:rPr>
              <a:t>implementation, but</a:t>
            </a:r>
            <a:endParaRPr lang="en-US" sz="1400" dirty="0">
              <a:solidFill>
                <a:srgbClr val="008000"/>
              </a:solidFill>
            </a:endParaRPr>
          </a:p>
          <a:p>
            <a:pPr lvl="2"/>
            <a:r>
              <a:rPr lang="en-US" sz="1400" dirty="0" smtClean="0">
                <a:solidFill>
                  <a:srgbClr val="E6641E"/>
                </a:solidFill>
              </a:rPr>
              <a:t>centralized </a:t>
            </a:r>
            <a:r>
              <a:rPr lang="en-US" sz="1400" dirty="0">
                <a:solidFill>
                  <a:srgbClr val="E6641E"/>
                </a:solidFill>
              </a:rPr>
              <a:t>control</a:t>
            </a:r>
          </a:p>
          <a:p>
            <a:pPr lvl="2"/>
            <a:r>
              <a:rPr lang="en-US" sz="1400" dirty="0">
                <a:solidFill>
                  <a:srgbClr val="E6641E"/>
                </a:solidFill>
              </a:rPr>
              <a:t>single point of failure</a:t>
            </a:r>
          </a:p>
          <a:p>
            <a:pPr lvl="2"/>
            <a:r>
              <a:rPr lang="en-US" sz="1400" dirty="0">
                <a:solidFill>
                  <a:schemeClr val="accent2"/>
                </a:solidFill>
              </a:rPr>
              <a:t>delivery model mismatch</a:t>
            </a:r>
          </a:p>
          <a:p>
            <a:pPr lvl="1"/>
            <a:r>
              <a:rPr lang="en-US" altLang="zh-CN" sz="1600" dirty="0" smtClean="0"/>
              <a:t>Peer-to-peer model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decentralized control</a:t>
            </a:r>
          </a:p>
          <a:p>
            <a:pPr lvl="2"/>
            <a:r>
              <a:rPr lang="en-US" sz="1400" dirty="0">
                <a:solidFill>
                  <a:srgbClr val="008000"/>
                </a:solidFill>
              </a:rPr>
              <a:t>no single point of failure, </a:t>
            </a:r>
            <a:r>
              <a:rPr lang="en-US" sz="1400" dirty="0"/>
              <a:t>but</a:t>
            </a:r>
          </a:p>
          <a:p>
            <a:pPr lvl="2"/>
            <a:r>
              <a:rPr lang="en-US" sz="1400" dirty="0">
                <a:solidFill>
                  <a:schemeClr val="accent2"/>
                </a:solidFill>
              </a:rPr>
              <a:t>delivery model </a:t>
            </a:r>
            <a:r>
              <a:rPr lang="en-US" sz="1400" dirty="0" smtClean="0">
                <a:solidFill>
                  <a:schemeClr val="accent2"/>
                </a:solidFill>
              </a:rPr>
              <a:t>mismatch</a:t>
            </a:r>
          </a:p>
          <a:p>
            <a:pPr lvl="2"/>
            <a:r>
              <a:rPr lang="en-US" sz="1400" dirty="0" smtClean="0">
                <a:solidFill>
                  <a:schemeClr val="accent2"/>
                </a:solidFill>
              </a:rPr>
              <a:t>underlying </a:t>
            </a:r>
            <a:r>
              <a:rPr lang="en-US" sz="1400" dirty="0">
                <a:solidFill>
                  <a:schemeClr val="accent2"/>
                </a:solidFill>
              </a:rPr>
              <a:t>and p2p topology </a:t>
            </a:r>
            <a:r>
              <a:rPr lang="en-US" sz="1400" dirty="0" smtClean="0">
                <a:solidFill>
                  <a:schemeClr val="accent2"/>
                </a:solidFill>
              </a:rPr>
              <a:t>mismatc</a:t>
            </a:r>
            <a:r>
              <a:rPr lang="en-US" sz="1200" dirty="0" smtClean="0">
                <a:solidFill>
                  <a:schemeClr val="accent2"/>
                </a:solidFill>
              </a:rPr>
              <a:t>h</a:t>
            </a:r>
            <a:endParaRPr lang="en-US" sz="1100" dirty="0" smtClean="0">
              <a:solidFill>
                <a:schemeClr val="accent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83" y="1809431"/>
            <a:ext cx="893877" cy="893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33" y="2550761"/>
            <a:ext cx="866176" cy="754411"/>
          </a:xfrm>
          <a:prstGeom prst="rect">
            <a:avLst/>
          </a:prstGeom>
        </p:spPr>
      </p:pic>
      <p:pic>
        <p:nvPicPr>
          <p:cNvPr id="13" name="Picture 12" descr="sear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26" y="2854668"/>
            <a:ext cx="917112" cy="917112"/>
          </a:xfrm>
          <a:prstGeom prst="rect">
            <a:avLst/>
          </a:prstGeom>
        </p:spPr>
      </p:pic>
      <p:pic>
        <p:nvPicPr>
          <p:cNvPr id="14" name="Picture 13" descr="sear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2" y="1558746"/>
            <a:ext cx="1127715" cy="749674"/>
          </a:xfrm>
          <a:prstGeom prst="rect">
            <a:avLst/>
          </a:prstGeom>
        </p:spPr>
      </p:pic>
      <p:pic>
        <p:nvPicPr>
          <p:cNvPr id="15" name="Picture 14" descr="sear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78" y="3329171"/>
            <a:ext cx="945979" cy="945979"/>
          </a:xfrm>
          <a:prstGeom prst="rect">
            <a:avLst/>
          </a:prstGeom>
        </p:spPr>
      </p:pic>
      <p:pic>
        <p:nvPicPr>
          <p:cNvPr id="16" name="Picture 15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57" y="4021949"/>
            <a:ext cx="845321" cy="8453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745" y="5186197"/>
            <a:ext cx="2694945" cy="1489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799" y="5271956"/>
            <a:ext cx="2519905" cy="13930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Sync Process: Sync Failures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When temporary network partitioning or simultaneous data production happens</a:t>
            </a:r>
          </a:p>
          <a:p>
            <a:pPr lvl="1"/>
            <a:r>
              <a:rPr lang="en-US" altLang="zh-CN" sz="2000" dirty="0" smtClean="0"/>
              <a:t>nodes may receive sync interests with unrecognized digests</a:t>
            </a:r>
            <a:endParaRPr lang="en-US" altLang="zh-CN" sz="2400" dirty="0" smtClean="0"/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23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6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67552" y="4764790"/>
            <a:ext cx="3032411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/ddb1...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33464" y="5901651"/>
            <a:ext cx="295364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/aaa1.</a:t>
            </a:r>
            <a:r>
              <a:rPr lang="en-US" b="1" dirty="0"/>
              <a:t>..</a:t>
            </a:r>
          </a:p>
        </p:txBody>
      </p:sp>
      <p:pic>
        <p:nvPicPr>
          <p:cNvPr id="29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30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09893" y="5015637"/>
            <a:ext cx="3086766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/sync</a:t>
            </a:r>
            <a:r>
              <a:rPr lang="en-US" b="1" dirty="0" smtClean="0"/>
              <a:t>/</a:t>
            </a:r>
            <a:r>
              <a:rPr lang="en-US" b="1" dirty="0" err="1" smtClean="0"/>
              <a:t>bbac</a:t>
            </a:r>
            <a:r>
              <a:rPr lang="en-US" b="1" dirty="0" smtClean="0"/>
              <a:t>...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79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Sync Process: Recovery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When incoming sync interest is not recognized</a:t>
            </a:r>
          </a:p>
          <a:p>
            <a:pPr lvl="1"/>
            <a:r>
              <a:rPr lang="en-US" altLang="zh-CN" sz="2000" dirty="0" smtClean="0"/>
              <a:t>signal that there is a </a:t>
            </a:r>
            <a:r>
              <a:rPr lang="en-US" altLang="zh-CN" sz="2000" dirty="0" err="1" smtClean="0"/>
              <a:t>filestate</a:t>
            </a:r>
            <a:r>
              <a:rPr lang="en-US" altLang="zh-CN" sz="2000" dirty="0" smtClean="0"/>
              <a:t> with the corresponding sync digest</a:t>
            </a:r>
          </a:p>
          <a:p>
            <a:r>
              <a:rPr lang="en-US" altLang="zh-CN" dirty="0" smtClean="0"/>
              <a:t>Request this state using recovery interest</a:t>
            </a:r>
          </a:p>
        </p:txBody>
      </p:sp>
      <p:pic>
        <p:nvPicPr>
          <p:cNvPr id="2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01" y="3935289"/>
            <a:ext cx="718540" cy="934409"/>
          </a:xfrm>
          <a:prstGeom prst="rect">
            <a:avLst/>
          </a:prstGeom>
        </p:spPr>
      </p:pic>
      <p:cxnSp>
        <p:nvCxnSpPr>
          <p:cNvPr id="26" name="直接箭头连接符 7"/>
          <p:cNvCxnSpPr/>
          <p:nvPr/>
        </p:nvCxnSpPr>
        <p:spPr>
          <a:xfrm>
            <a:off x="2359786" y="4753888"/>
            <a:ext cx="1893466" cy="434220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86" y="5499642"/>
            <a:ext cx="718540" cy="934409"/>
          </a:xfrm>
          <a:prstGeom prst="rect">
            <a:avLst/>
          </a:prstGeom>
        </p:spPr>
      </p:pic>
      <p:sp>
        <p:nvSpPr>
          <p:cNvPr id="28" name="Cloud 27"/>
          <p:cNvSpPr/>
          <p:nvPr/>
        </p:nvSpPr>
        <p:spPr>
          <a:xfrm>
            <a:off x="3082915" y="4745846"/>
            <a:ext cx="3700628" cy="1713190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9" name="直接箭头连接符 7"/>
          <p:cNvCxnSpPr/>
          <p:nvPr/>
        </p:nvCxnSpPr>
        <p:spPr>
          <a:xfrm flipV="1">
            <a:off x="2549982" y="5572048"/>
            <a:ext cx="1535897" cy="413474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2763" y="6400066"/>
            <a:ext cx="3593605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/ddb1...</a:t>
            </a:r>
            <a:endParaRPr lang="en-US" b="1" dirty="0"/>
          </a:p>
        </p:txBody>
      </p:sp>
      <p:pic>
        <p:nvPicPr>
          <p:cNvPr id="32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52" y="5337015"/>
            <a:ext cx="718540" cy="934409"/>
          </a:xfrm>
          <a:prstGeom prst="rect">
            <a:avLst/>
          </a:prstGeom>
        </p:spPr>
      </p:pic>
      <p:cxnSp>
        <p:nvCxnSpPr>
          <p:cNvPr id="33" name="直接箭头连接符 7"/>
          <p:cNvCxnSpPr/>
          <p:nvPr/>
        </p:nvCxnSpPr>
        <p:spPr>
          <a:xfrm flipH="1" flipV="1">
            <a:off x="5897450" y="5453914"/>
            <a:ext cx="1526050" cy="1378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10107" y="4011486"/>
            <a:ext cx="3426738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</a:t>
            </a:r>
            <a:r>
              <a:rPr lang="en-US" b="1" dirty="0" err="1" smtClean="0"/>
              <a:t>bbac</a:t>
            </a:r>
            <a:r>
              <a:rPr lang="en-US" b="1" dirty="0" smtClean="0"/>
              <a:t>...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323125" y="3740569"/>
            <a:ext cx="3377413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/aaa1.</a:t>
            </a:r>
            <a:r>
              <a:rPr lang="en-US" b="1" dirty="0"/>
              <a:t>..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9883" y="6113119"/>
            <a:ext cx="3436486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</a:t>
            </a:r>
            <a:r>
              <a:rPr lang="en-US" b="1" dirty="0" err="1" smtClean="0"/>
              <a:t>bbac</a:t>
            </a:r>
            <a:r>
              <a:rPr lang="en-US" b="1" dirty="0" smtClean="0"/>
              <a:t>...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64248" y="4828588"/>
            <a:ext cx="3391565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/ddb1...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592239" y="4503717"/>
            <a:ext cx="3455767" cy="369332"/>
          </a:xfrm>
          <a:prstGeom prst="rect">
            <a:avLst/>
          </a:prstGeom>
          <a:solidFill>
            <a:srgbClr val="FECE39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/</a:t>
            </a:r>
            <a:r>
              <a:rPr lang="en-US" b="1" dirty="0" err="1" smtClean="0">
                <a:solidFill>
                  <a:srgbClr val="FF0000"/>
                </a:solidFill>
              </a:rPr>
              <a:t>ndn</a:t>
            </a:r>
            <a:r>
              <a:rPr lang="en-US" b="1" dirty="0" smtClean="0">
                <a:solidFill>
                  <a:srgbClr val="FF0000"/>
                </a:solidFill>
              </a:rPr>
              <a:t>/broadcast</a:t>
            </a:r>
            <a:r>
              <a:rPr lang="en-US" b="1" dirty="0" smtClean="0">
                <a:solidFill>
                  <a:srgbClr val="0000FF"/>
                </a:solidFill>
              </a:rPr>
              <a:t>/recovery</a:t>
            </a:r>
            <a:r>
              <a:rPr lang="en-US" b="1" dirty="0" smtClean="0"/>
              <a:t>/aaa1.</a:t>
            </a:r>
            <a:r>
              <a:rPr lang="en-US" b="1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6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789246" cy="223035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Tools</a:t>
            </a:r>
          </a:p>
          <a:p>
            <a:pPr lvl="1"/>
            <a:r>
              <a:rPr lang="en-US" altLang="zh-CN" dirty="0" smtClean="0"/>
              <a:t>ndnSIM: NS-3 based NS-3 simulator [3, 4]</a:t>
            </a:r>
          </a:p>
          <a:p>
            <a:r>
              <a:rPr lang="en-US" altLang="zh-CN" dirty="0" smtClean="0"/>
              <a:t>Topology</a:t>
            </a:r>
          </a:p>
          <a:p>
            <a:pPr lvl="1"/>
            <a:r>
              <a:rPr lang="en-US" altLang="zh-CN" dirty="0" smtClean="0"/>
              <a:t>With 34 nodes and 78 links</a:t>
            </a:r>
          </a:p>
          <a:p>
            <a:pPr lvl="1"/>
            <a:r>
              <a:rPr lang="en-US" altLang="zh-CN" dirty="0" smtClean="0"/>
              <a:t>measurement-inferred delay and 100 Mbps bandwidth. </a:t>
            </a:r>
          </a:p>
          <a:p>
            <a:r>
              <a:rPr lang="en-US" altLang="zh-CN" dirty="0" smtClean="0"/>
              <a:t>Scenario</a:t>
            </a:r>
          </a:p>
          <a:p>
            <a:pPr lvl="1"/>
            <a:r>
              <a:rPr lang="en-US" altLang="zh-CN" dirty="0" smtClean="0"/>
              <a:t>1000 data insertions</a:t>
            </a:r>
          </a:p>
          <a:p>
            <a:pPr lvl="1"/>
            <a:r>
              <a:rPr lang="en-US" altLang="zh-CN" dirty="0" smtClean="0"/>
              <a:t>20 times for each scenario with 1000 data inserted to each node.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5769" t="34900" r="28974" b="31823"/>
          <a:stretch/>
        </p:blipFill>
        <p:spPr>
          <a:xfrm>
            <a:off x="904866" y="4079557"/>
            <a:ext cx="6634113" cy="22472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11669"/>
            <a:ext cx="8614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[3] A. Afanasyev, I. </a:t>
            </a:r>
            <a:r>
              <a:rPr lang="en-US" sz="1200" dirty="0" err="1"/>
              <a:t>Moiseenko</a:t>
            </a:r>
            <a:r>
              <a:rPr lang="en-US" sz="1200" dirty="0"/>
              <a:t>, and L. Zhang. ndnSIM: NDN simulator for NS-3. Tech. Rep. NDN-0005, 2012.</a:t>
            </a:r>
          </a:p>
          <a:p>
            <a:r>
              <a:rPr lang="en-US" sz="1200" dirty="0"/>
              <a:t>[4] S. </a:t>
            </a:r>
            <a:r>
              <a:rPr lang="en-US" sz="1200" dirty="0" err="1"/>
              <a:t>Mastorakis</a:t>
            </a:r>
            <a:r>
              <a:rPr lang="en-US" sz="1200" dirty="0"/>
              <a:t>, A. Afanasyev, I. </a:t>
            </a:r>
            <a:r>
              <a:rPr lang="en-US" sz="1200" dirty="0" err="1"/>
              <a:t>Moiseenko</a:t>
            </a:r>
            <a:r>
              <a:rPr lang="en-US" sz="1200" dirty="0"/>
              <a:t>, and L. Zhang. ndnSIM 2.0: A new version of the NDN simulator for NS-3. Tech. Rep. NDN-0028, 2015.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5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Synchronization in </a:t>
            </a:r>
            <a:r>
              <a:rPr lang="en-US" altLang="zh-CN" dirty="0" err="1" smtClean="0"/>
              <a:t>Lossy</a:t>
            </a:r>
            <a:r>
              <a:rPr lang="en-US" altLang="zh-CN" dirty="0" smtClean="0"/>
              <a:t> Environments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Cumulative distribution function for percentage of data that have been synchronized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590" t="33305" r="40000" b="16780"/>
          <a:stretch/>
        </p:blipFill>
        <p:spPr>
          <a:xfrm>
            <a:off x="803892" y="2628510"/>
            <a:ext cx="7590359" cy="37779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3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Synchronization in During Network Partitioning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3885781"/>
            <a:ext cx="5268595" cy="2398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51250" t="27630" r="6917" b="48051"/>
          <a:stretch/>
        </p:blipFill>
        <p:spPr>
          <a:xfrm>
            <a:off x="1688465" y="2091392"/>
            <a:ext cx="4901371" cy="16027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01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Synchronization with Snapshots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 new users join in the network, each of which has 100 different data. They are randomly “connected” to the original 34 users.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0667" t="41852" r="29667" b="8370"/>
          <a:stretch/>
        </p:blipFill>
        <p:spPr>
          <a:xfrm>
            <a:off x="736221" y="3219187"/>
            <a:ext cx="7352920" cy="34505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33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RepoSync</a:t>
            </a:r>
            <a:r>
              <a:rPr lang="en-US" altLang="zh-CN" dirty="0" smtClean="0"/>
              <a:t> provides distributed and efficient synchronization model</a:t>
            </a:r>
          </a:p>
          <a:p>
            <a:r>
              <a:rPr lang="en-US" altLang="zh-CN" dirty="0" smtClean="0"/>
              <a:t>Combines action-based and data-based synchronization</a:t>
            </a:r>
          </a:p>
          <a:p>
            <a:pPr lvl="1"/>
            <a:r>
              <a:rPr lang="en-US" altLang="zh-CN" dirty="0" smtClean="0"/>
              <a:t>Small editions to the dataset can be propagated via actions</a:t>
            </a:r>
          </a:p>
          <a:p>
            <a:pPr lvl="1"/>
            <a:r>
              <a:rPr lang="en-US" altLang="zh-CN" dirty="0" smtClean="0"/>
              <a:t>big changes can be directly synced by snapshot</a:t>
            </a:r>
          </a:p>
          <a:p>
            <a:r>
              <a:rPr lang="en-US" altLang="zh-CN" dirty="0" err="1" smtClean="0"/>
              <a:t>RepoSync</a:t>
            </a:r>
            <a:r>
              <a:rPr lang="en-US" altLang="zh-CN" dirty="0" smtClean="0"/>
              <a:t> support data removal during sync process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6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Thanks!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3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We Synchronize Files in a True Peer-to-Peer Way in NDN?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93" y="1786584"/>
            <a:ext cx="4476161" cy="4287203"/>
          </a:xfrm>
        </p:spPr>
        <p:txBody>
          <a:bodyPr>
            <a:normAutofit/>
          </a:bodyPr>
          <a:lstStyle/>
          <a:p>
            <a:r>
              <a:rPr lang="en-US" sz="2400" smtClean="0"/>
              <a:t>Keep peer-to-peer decentralization</a:t>
            </a:r>
          </a:p>
          <a:p>
            <a:pPr lvl="1"/>
            <a:r>
              <a:rPr lang="en-US" smtClean="0">
                <a:solidFill>
                  <a:srgbClr val="008000"/>
                </a:solidFill>
              </a:rPr>
              <a:t>no single point of failure</a:t>
            </a:r>
          </a:p>
          <a:p>
            <a:r>
              <a:rPr lang="en-US" sz="2400" smtClean="0"/>
              <a:t>Utilize data-centric architecture to support distributed applications</a:t>
            </a:r>
          </a:p>
          <a:p>
            <a:pPr lvl="1"/>
            <a:r>
              <a:rPr lang="en-US" b="1" smtClean="0">
                <a:solidFill>
                  <a:srgbClr val="008000"/>
                </a:solidFill>
              </a:rPr>
              <a:t>network-supported multicast</a:t>
            </a:r>
          </a:p>
          <a:p>
            <a:pPr lvl="1"/>
            <a:r>
              <a:rPr lang="en-US" b="1" smtClean="0">
                <a:solidFill>
                  <a:srgbClr val="008000"/>
                </a:solidFill>
              </a:rPr>
              <a:t>network-supported efficient data distribution</a:t>
            </a:r>
          </a:p>
          <a:p>
            <a:pPr lvl="1"/>
            <a:endParaRPr lang="en-US" sz="5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48" y="2734617"/>
            <a:ext cx="3622052" cy="20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 Overview: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types of packets</a:t>
            </a:r>
          </a:p>
          <a:p>
            <a:pPr lvl="1"/>
            <a:r>
              <a:rPr lang="en-US" dirty="0" smtClean="0"/>
              <a:t>Interest packet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optional selectors</a:t>
            </a:r>
          </a:p>
          <a:p>
            <a:pPr lvl="1"/>
            <a:r>
              <a:rPr lang="en-US" dirty="0" smtClean="0"/>
              <a:t>Data packet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content</a:t>
            </a:r>
          </a:p>
          <a:p>
            <a:pPr lvl="2"/>
            <a:r>
              <a:rPr lang="en-US" dirty="0" smtClean="0"/>
              <a:t>signature</a:t>
            </a:r>
          </a:p>
          <a:p>
            <a:r>
              <a:rPr lang="en-US" dirty="0" smtClean="0"/>
              <a:t>Names defined by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/net/</a:t>
            </a:r>
            <a:r>
              <a:rPr lang="en-US" dirty="0" err="1" smtClean="0">
                <a:solidFill>
                  <a:srgbClr val="FF0000"/>
                </a:solidFill>
              </a:rPr>
              <a:t>ndnsim</a:t>
            </a:r>
            <a:r>
              <a:rPr lang="en-US" dirty="0" smtClean="0">
                <a:solidFill>
                  <a:srgbClr val="0000FF"/>
                </a:solidFill>
              </a:rPr>
              <a:t>/www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/version=472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344964" y="1888163"/>
            <a:ext cx="2005218" cy="1097995"/>
            <a:chOff x="1594880" y="3574975"/>
            <a:chExt cx="2005218" cy="1097995"/>
          </a:xfrm>
        </p:grpSpPr>
        <p:sp>
          <p:nvSpPr>
            <p:cNvPr id="6" name="TextBox 5"/>
            <p:cNvSpPr txBox="1"/>
            <p:nvPr/>
          </p:nvSpPr>
          <p:spPr>
            <a:xfrm>
              <a:off x="1594880" y="3934306"/>
              <a:ext cx="2005218" cy="738664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284E6A"/>
                  </a:solidFill>
                </a:rPr>
                <a:t>Name</a:t>
              </a:r>
              <a:endParaRPr lang="en-US" b="1" dirty="0" smtClean="0">
                <a:solidFill>
                  <a:srgbClr val="284E6A"/>
                </a:solidFill>
              </a:endParaRPr>
            </a:p>
            <a:p>
              <a:r>
                <a:rPr lang="en-US" dirty="0" smtClean="0">
                  <a:solidFill>
                    <a:srgbClr val="284E6A"/>
                  </a:solidFill>
                </a:rPr>
                <a:t>Selectors (opt)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94880" y="3574975"/>
              <a:ext cx="20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Interest packet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02553" y="3439554"/>
            <a:ext cx="1490040" cy="1374994"/>
            <a:chOff x="5500151" y="3574975"/>
            <a:chExt cx="1490040" cy="1374994"/>
          </a:xfrm>
        </p:grpSpPr>
        <p:sp>
          <p:nvSpPr>
            <p:cNvPr id="7" name="TextBox 6"/>
            <p:cNvSpPr txBox="1"/>
            <p:nvPr/>
          </p:nvSpPr>
          <p:spPr>
            <a:xfrm>
              <a:off x="5500151" y="3934306"/>
              <a:ext cx="1490040" cy="1015663"/>
            </a:xfrm>
            <a:prstGeom prst="rect">
              <a:avLst/>
            </a:prstGeom>
            <a:solidFill>
              <a:srgbClr val="118CB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Name</a:t>
              </a:r>
              <a:endParaRPr lang="en-US" b="1" dirty="0" smtClean="0"/>
            </a:p>
            <a:p>
              <a:r>
                <a:rPr lang="en-US" dirty="0" smtClean="0"/>
                <a:t>Content</a:t>
              </a:r>
            </a:p>
            <a:p>
              <a:r>
                <a:rPr lang="en-US" dirty="0" smtClean="0"/>
                <a:t>Signature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0151" y="3574975"/>
              <a:ext cx="147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packet</a:t>
              </a:r>
              <a:endParaRPr lang="en-US" dirty="0"/>
            </a:p>
          </p:txBody>
        </p:sp>
      </p:grpSp>
      <p:sp>
        <p:nvSpPr>
          <p:cNvPr id="18" name="Freeform 17"/>
          <p:cNvSpPr/>
          <p:nvPr/>
        </p:nvSpPr>
        <p:spPr>
          <a:xfrm>
            <a:off x="5752046" y="2475870"/>
            <a:ext cx="918511" cy="2081053"/>
          </a:xfrm>
          <a:custGeom>
            <a:avLst/>
            <a:gdLst>
              <a:gd name="connsiteX0" fmla="*/ 662361 w 918511"/>
              <a:gd name="connsiteY0" fmla="*/ 0 h 2081053"/>
              <a:gd name="connsiteX1" fmla="*/ 203427 w 918511"/>
              <a:gd name="connsiteY1" fmla="*/ 117390 h 2081053"/>
              <a:gd name="connsiteX2" fmla="*/ 267464 w 918511"/>
              <a:gd name="connsiteY2" fmla="*/ 608296 h 2081053"/>
              <a:gd name="connsiteX3" fmla="*/ 11315 w 918511"/>
              <a:gd name="connsiteY3" fmla="*/ 1056514 h 2081053"/>
              <a:gd name="connsiteX4" fmla="*/ 342174 w 918511"/>
              <a:gd name="connsiteY4" fmla="*/ 1355325 h 2081053"/>
              <a:gd name="connsiteX5" fmla="*/ 642 w 918511"/>
              <a:gd name="connsiteY5" fmla="*/ 1867574 h 2081053"/>
              <a:gd name="connsiteX6" fmla="*/ 448903 w 918511"/>
              <a:gd name="connsiteY6" fmla="*/ 2070340 h 2081053"/>
              <a:gd name="connsiteX7" fmla="*/ 918511 w 918511"/>
              <a:gd name="connsiteY7" fmla="*/ 1568763 h 208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511" h="2081053">
                <a:moveTo>
                  <a:pt x="662361" y="0"/>
                </a:moveTo>
                <a:cubicBezTo>
                  <a:pt x="465802" y="8003"/>
                  <a:pt x="269243" y="16007"/>
                  <a:pt x="203427" y="117390"/>
                </a:cubicBezTo>
                <a:cubicBezTo>
                  <a:pt x="137611" y="218773"/>
                  <a:pt x="299483" y="451775"/>
                  <a:pt x="267464" y="608296"/>
                </a:cubicBezTo>
                <a:cubicBezTo>
                  <a:pt x="235445" y="764817"/>
                  <a:pt x="-1137" y="932009"/>
                  <a:pt x="11315" y="1056514"/>
                </a:cubicBezTo>
                <a:cubicBezTo>
                  <a:pt x="23767" y="1181019"/>
                  <a:pt x="343953" y="1220148"/>
                  <a:pt x="342174" y="1355325"/>
                </a:cubicBezTo>
                <a:cubicBezTo>
                  <a:pt x="340395" y="1490502"/>
                  <a:pt x="-17146" y="1748405"/>
                  <a:pt x="642" y="1867574"/>
                </a:cubicBezTo>
                <a:cubicBezTo>
                  <a:pt x="18430" y="1986743"/>
                  <a:pt x="295925" y="2120142"/>
                  <a:pt x="448903" y="2070340"/>
                </a:cubicBezTo>
                <a:cubicBezTo>
                  <a:pt x="601881" y="2020538"/>
                  <a:pt x="918511" y="1568763"/>
                  <a:pt x="918511" y="1568763"/>
                </a:cubicBezTo>
              </a:path>
            </a:pathLst>
          </a:custGeom>
          <a:ln>
            <a:prstDash val="sys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ertific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17" y="4606612"/>
            <a:ext cx="415871" cy="4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NDN O</a:t>
            </a:r>
            <a:r>
              <a:rPr lang="en-US" dirty="0" smtClean="0"/>
              <a:t>verview: Data-Centricity</a:t>
            </a:r>
            <a:endParaRPr lang="en-US" dirty="0"/>
          </a:p>
        </p:txBody>
      </p:sp>
      <p:sp>
        <p:nvSpPr>
          <p:cNvPr id="118" name="Content Placeholder 117"/>
          <p:cNvSpPr>
            <a:spLocks noGrp="1"/>
          </p:cNvSpPr>
          <p:nvPr>
            <p:ph idx="1"/>
          </p:nvPr>
        </p:nvSpPr>
        <p:spPr>
          <a:xfrm>
            <a:off x="628650" y="1510635"/>
            <a:ext cx="7886700" cy="21264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NDN separates </a:t>
            </a:r>
            <a:endParaRPr lang="en-US" dirty="0" smtClean="0"/>
          </a:p>
          <a:p>
            <a:pPr lvl="1"/>
            <a:r>
              <a:rPr lang="en-US" dirty="0" smtClean="0"/>
              <a:t>objective </a:t>
            </a:r>
            <a:r>
              <a:rPr lang="en-US" dirty="0"/>
              <a:t>of </a:t>
            </a:r>
            <a:r>
              <a:rPr lang="en-US" dirty="0" smtClean="0"/>
              <a:t>retrieving</a:t>
            </a:r>
          </a:p>
          <a:p>
            <a:pPr lvl="1"/>
            <a:r>
              <a:rPr lang="en-US" dirty="0" smtClean="0"/>
              <a:t>specifics </a:t>
            </a:r>
            <a:r>
              <a:rPr lang="en-US" dirty="0"/>
              <a:t>of how to </a:t>
            </a:r>
            <a:r>
              <a:rPr lang="en-US" dirty="0" smtClean="0"/>
              <a:t>do it </a:t>
            </a:r>
          </a:p>
          <a:p>
            <a:r>
              <a:rPr lang="en-US" dirty="0" smtClean="0"/>
              <a:t>Interest names exactly what to fetch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atching (secured) Data is retrieved by the network</a:t>
            </a:r>
          </a:p>
          <a:p>
            <a:pPr lvl="1"/>
            <a:r>
              <a:rPr lang="en-US" dirty="0" smtClean="0"/>
              <a:t>from caches, in-network storage, or data producers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54A08-EBDB-BE49-A0BC-208AF6C6CAB5}" type="slidenum">
              <a:rPr lang="en-US" smtClean="0"/>
              <a:t>5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370381" y="4491020"/>
            <a:ext cx="1548745" cy="369332"/>
            <a:chOff x="192338" y="3389858"/>
            <a:chExt cx="1548745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92338" y="3389858"/>
              <a:ext cx="838691" cy="369332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284E6A"/>
                  </a:solidFill>
                </a:rPr>
                <a:t>Interest</a:t>
              </a:r>
              <a:endParaRPr lang="en-US" b="1" dirty="0">
                <a:solidFill>
                  <a:srgbClr val="284E6A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1044325" y="3574524"/>
              <a:ext cx="696758" cy="734"/>
            </a:xfrm>
            <a:prstGeom prst="straightConnector1">
              <a:avLst/>
            </a:prstGeom>
            <a:ln w="38100" cmpd="sng">
              <a:solidFill>
                <a:srgbClr val="E2751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633485" y="5079611"/>
            <a:ext cx="1191941" cy="771256"/>
            <a:chOff x="6983843" y="4880515"/>
            <a:chExt cx="1191941" cy="771256"/>
          </a:xfrm>
        </p:grpSpPr>
        <p:sp>
          <p:nvSpPr>
            <p:cNvPr id="83" name="Rounded Rectangle 82"/>
            <p:cNvSpPr/>
            <p:nvPr/>
          </p:nvSpPr>
          <p:spPr bwMode="auto">
            <a:xfrm>
              <a:off x="6983843" y="4880515"/>
              <a:ext cx="1191941" cy="771256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noFill/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019453" y="4927201"/>
              <a:ext cx="11304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In-network storage</a:t>
              </a:r>
              <a:endParaRPr lang="en-US" sz="16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47786" y="4927450"/>
            <a:ext cx="985699" cy="1236883"/>
            <a:chOff x="5998144" y="4728354"/>
            <a:chExt cx="985699" cy="1236883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144" y="4728354"/>
              <a:ext cx="689736" cy="952492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2841" y="4864863"/>
              <a:ext cx="689736" cy="952492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4107" y="5012745"/>
              <a:ext cx="689736" cy="952492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112785" y="3748742"/>
            <a:ext cx="765752" cy="1028700"/>
            <a:chOff x="6049055" y="3518360"/>
            <a:chExt cx="765752" cy="10287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055" y="3518360"/>
              <a:ext cx="520700" cy="68580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7180" y="3670760"/>
              <a:ext cx="520700" cy="68580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107" y="3861260"/>
              <a:ext cx="520700" cy="6858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886307" y="3928608"/>
            <a:ext cx="889229" cy="562412"/>
            <a:chOff x="6980986" y="4641933"/>
            <a:chExt cx="889229" cy="562412"/>
          </a:xfrm>
        </p:grpSpPr>
        <p:sp>
          <p:nvSpPr>
            <p:cNvPr id="77" name="Rounded Rectangle 76"/>
            <p:cNvSpPr/>
            <p:nvPr/>
          </p:nvSpPr>
          <p:spPr bwMode="auto">
            <a:xfrm>
              <a:off x="7001033" y="4641933"/>
              <a:ext cx="869182" cy="562412"/>
            </a:xfrm>
            <a:prstGeom prst="roundRect">
              <a:avLst/>
            </a:prstGeom>
            <a:solidFill>
              <a:srgbClr val="D9D9D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noFill/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80986" y="4729150"/>
              <a:ext cx="889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Cache</a:t>
              </a:r>
              <a:r>
                <a:rPr lang="en-US" sz="1600" dirty="0"/>
                <a:t>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003553" y="4229631"/>
            <a:ext cx="3933806" cy="1786819"/>
            <a:chOff x="1804576" y="992441"/>
            <a:chExt cx="3187718" cy="1447930"/>
          </a:xfrm>
        </p:grpSpPr>
        <p:sp>
          <p:nvSpPr>
            <p:cNvPr id="100" name="Line 8"/>
            <p:cNvSpPr>
              <a:spLocks noChangeShapeType="1"/>
            </p:cNvSpPr>
            <p:nvPr/>
          </p:nvSpPr>
          <p:spPr bwMode="auto">
            <a:xfrm rot="10800000" flipH="1">
              <a:off x="2000902" y="1088206"/>
              <a:ext cx="371987" cy="587416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1" name="Line 9"/>
            <p:cNvSpPr>
              <a:spLocks noChangeShapeType="1"/>
            </p:cNvSpPr>
            <p:nvPr/>
          </p:nvSpPr>
          <p:spPr bwMode="auto">
            <a:xfrm rot="10800000" flipH="1">
              <a:off x="2042234" y="1549920"/>
              <a:ext cx="1022963" cy="154710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2" name="Line 10"/>
            <p:cNvSpPr>
              <a:spLocks noChangeShapeType="1"/>
            </p:cNvSpPr>
            <p:nvPr/>
          </p:nvSpPr>
          <p:spPr bwMode="auto">
            <a:xfrm rot="10800000" flipH="1">
              <a:off x="3096196" y="1180065"/>
              <a:ext cx="777555" cy="360185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2452969" y="1062824"/>
              <a:ext cx="1662315" cy="109989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4" name="Line 12"/>
            <p:cNvSpPr>
              <a:spLocks noChangeShapeType="1"/>
            </p:cNvSpPr>
            <p:nvPr/>
          </p:nvSpPr>
          <p:spPr bwMode="auto">
            <a:xfrm rot="10800000">
              <a:off x="3984829" y="1134135"/>
              <a:ext cx="344223" cy="587416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5" name="Line 13"/>
            <p:cNvSpPr>
              <a:spLocks noChangeShapeType="1"/>
            </p:cNvSpPr>
            <p:nvPr/>
          </p:nvSpPr>
          <p:spPr bwMode="auto">
            <a:xfrm rot="10800000">
              <a:off x="2517444" y="1208795"/>
              <a:ext cx="1866494" cy="682900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6" name="Line 14"/>
            <p:cNvSpPr>
              <a:spLocks noChangeShapeType="1"/>
            </p:cNvSpPr>
            <p:nvPr/>
          </p:nvSpPr>
          <p:spPr bwMode="auto">
            <a:xfrm rot="10800000">
              <a:off x="3984830" y="1114797"/>
              <a:ext cx="867969" cy="44721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07" name="Line 15"/>
            <p:cNvSpPr>
              <a:spLocks noChangeShapeType="1"/>
            </p:cNvSpPr>
            <p:nvPr/>
          </p:nvSpPr>
          <p:spPr bwMode="auto">
            <a:xfrm rot="10800000" flipH="1">
              <a:off x="4399840" y="1105127"/>
              <a:ext cx="452959" cy="686505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pic>
          <p:nvPicPr>
            <p:cNvPr id="108" name="Picture 16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4667" y="1721551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09" name="Picture 17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838" y="1020520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0" name="Picture 18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951" y="1377686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1" name="Picture 19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24" y="992441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2" name="Picture 20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141" y="1020520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3" name="Picture 21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576" y="1600684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4" name="Picture 18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798" y="2198636"/>
              <a:ext cx="377153" cy="24173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15" name="Line 8"/>
            <p:cNvSpPr>
              <a:spLocks noChangeShapeType="1"/>
            </p:cNvSpPr>
            <p:nvPr/>
          </p:nvSpPr>
          <p:spPr bwMode="auto">
            <a:xfrm rot="10800000" flipH="1">
              <a:off x="2772147" y="1600683"/>
              <a:ext cx="324048" cy="604550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16" name="Line 12"/>
            <p:cNvSpPr>
              <a:spLocks noChangeShapeType="1"/>
            </p:cNvSpPr>
            <p:nvPr/>
          </p:nvSpPr>
          <p:spPr bwMode="auto">
            <a:xfrm rot="10800000">
              <a:off x="2009615" y="1815445"/>
              <a:ext cx="583182" cy="472123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17" name="Line 11"/>
            <p:cNvSpPr>
              <a:spLocks noChangeShapeType="1"/>
            </p:cNvSpPr>
            <p:nvPr/>
          </p:nvSpPr>
          <p:spPr bwMode="auto">
            <a:xfrm flipV="1">
              <a:off x="2908145" y="1842420"/>
              <a:ext cx="1475796" cy="487963"/>
            </a:xfrm>
            <a:prstGeom prst="line">
              <a:avLst/>
            </a:prstGeom>
            <a:noFill/>
            <a:ln w="25400" cap="flat">
              <a:solidFill>
                <a:srgbClr val="81818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</p:grpSp>
      <p:sp>
        <p:nvSpPr>
          <p:cNvPr id="67" name="Cloud 66"/>
          <p:cNvSpPr/>
          <p:nvPr/>
        </p:nvSpPr>
        <p:spPr>
          <a:xfrm>
            <a:off x="1610274" y="3468456"/>
            <a:ext cx="7066363" cy="3271343"/>
          </a:xfrm>
          <a:prstGeom prst="cloud">
            <a:avLst/>
          </a:prstGeom>
          <a:solidFill>
            <a:srgbClr val="FFF089">
              <a:alpha val="5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4152509" y="5587962"/>
            <a:ext cx="966376" cy="610842"/>
            <a:chOff x="4152509" y="5587962"/>
            <a:chExt cx="966376" cy="610842"/>
          </a:xfrm>
        </p:grpSpPr>
        <p:grpSp>
          <p:nvGrpSpPr>
            <p:cNvPr id="44" name="Group 43"/>
            <p:cNvGrpSpPr/>
            <p:nvPr/>
          </p:nvGrpSpPr>
          <p:grpSpPr>
            <a:xfrm>
              <a:off x="4152509" y="5587962"/>
              <a:ext cx="966376" cy="369332"/>
              <a:chOff x="3974466" y="4486800"/>
              <a:chExt cx="966376" cy="369332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H="1" flipV="1">
                <a:off x="3974466" y="4672750"/>
                <a:ext cx="294122" cy="735"/>
              </a:xfrm>
              <a:prstGeom prst="straightConnector1">
                <a:avLst/>
              </a:prstGeom>
              <a:ln w="38100" cmpd="sng">
                <a:solidFill>
                  <a:srgbClr val="3F5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268588" y="4486800"/>
                <a:ext cx="672254" cy="369332"/>
              </a:xfrm>
              <a:prstGeom prst="rect">
                <a:avLst/>
              </a:prstGeom>
              <a:solidFill>
                <a:srgbClr val="118CB0"/>
              </a:solidFill>
              <a:ln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Data</a:t>
                </a:r>
                <a:endParaRPr lang="en-US" dirty="0"/>
              </a:p>
            </p:txBody>
          </p:sp>
        </p:grpSp>
        <p:pic>
          <p:nvPicPr>
            <p:cNvPr id="119" name="Picture 118" descr="certifica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565" y="5782933"/>
              <a:ext cx="415871" cy="415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88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Made Possible by NDN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NDN name-based data retrieval</a:t>
            </a:r>
          </a:p>
          <a:p>
            <a:pPr lvl="1"/>
            <a:r>
              <a:rPr lang="en-US" dirty="0" smtClean="0"/>
              <a:t>expressed Interest for the can bring data</a:t>
            </a:r>
          </a:p>
          <a:p>
            <a:pPr lvl="2"/>
            <a:r>
              <a:rPr lang="en-US" dirty="0" smtClean="0"/>
              <a:t>from the local database</a:t>
            </a:r>
          </a:p>
          <a:p>
            <a:pPr lvl="2"/>
            <a:r>
              <a:rPr lang="en-US" dirty="0" smtClean="0"/>
              <a:t>from the local environment (</a:t>
            </a:r>
            <a:r>
              <a:rPr lang="en-US" dirty="0" err="1" smtClean="0"/>
              <a:t>WiFi</a:t>
            </a:r>
            <a:r>
              <a:rPr lang="en-US" dirty="0" smtClean="0"/>
              <a:t>, LAN)</a:t>
            </a:r>
          </a:p>
          <a:p>
            <a:pPr lvl="2"/>
            <a:r>
              <a:rPr lang="en-US" dirty="0" smtClean="0"/>
              <a:t>from the producer</a:t>
            </a:r>
          </a:p>
          <a:p>
            <a:pPr lvl="2"/>
            <a:r>
              <a:rPr lang="en-US" dirty="0" smtClean="0"/>
              <a:t>from any other user sharing the same folder</a:t>
            </a:r>
          </a:p>
          <a:p>
            <a:r>
              <a:rPr lang="en-US" dirty="0"/>
              <a:t>Completely distributed, no need for central server</a:t>
            </a:r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dirty="0"/>
              <a:t>Can have backup storage which works just like any other device</a:t>
            </a:r>
          </a:p>
          <a:p>
            <a:r>
              <a:rPr lang="en-US" dirty="0" smtClean="0"/>
              <a:t>Local </a:t>
            </a:r>
            <a:r>
              <a:rPr lang="en-US" dirty="0"/>
              <a:t>communication is kept local</a:t>
            </a:r>
          </a:p>
          <a:p>
            <a:r>
              <a:rPr lang="en-US" dirty="0" smtClean="0"/>
              <a:t>Data shared in multicast fashion</a:t>
            </a:r>
          </a:p>
          <a:p>
            <a:pPr lvl="1"/>
            <a:r>
              <a:rPr lang="en-US" dirty="0"/>
              <a:t>“Multi-peer-to-multi-peer” file </a:t>
            </a:r>
            <a:r>
              <a:rPr lang="en-US" dirty="0" smtClean="0"/>
              <a:t>sharing</a:t>
            </a:r>
          </a:p>
          <a:p>
            <a:r>
              <a:rPr lang="en-US" dirty="0" smtClean="0"/>
              <a:t>NDN’s built-in security block to achieve app specific security goals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Data-Centric </a:t>
            </a:r>
            <a:r>
              <a:rPr lang="en-US" sz="4000" dirty="0" err="1" smtClean="0"/>
              <a:t>Chatroom</a:t>
            </a:r>
            <a:r>
              <a:rPr lang="en-US" sz="4000" dirty="0" smtClean="0"/>
              <a:t> Sync in NDN (ChronoSync/</a:t>
            </a:r>
            <a:r>
              <a:rPr lang="en-US" sz="4000" dirty="0" err="1" smtClean="0"/>
              <a:t>ChronoChat</a:t>
            </a:r>
            <a:r>
              <a:rPr lang="en-US" sz="4000" dirty="0" smtClean="0"/>
              <a:t> [1])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8985" r="-18985"/>
          <a:stretch>
            <a:fillRect/>
          </a:stretch>
        </p:blipFill>
        <p:spPr>
          <a:xfrm>
            <a:off x="964857" y="1774821"/>
            <a:ext cx="7357659" cy="3832966"/>
          </a:xfrm>
        </p:spPr>
      </p:pic>
      <p:sp>
        <p:nvSpPr>
          <p:cNvPr id="6" name="TextBox 5"/>
          <p:cNvSpPr txBox="1"/>
          <p:nvPr/>
        </p:nvSpPr>
        <p:spPr>
          <a:xfrm>
            <a:off x="307901" y="5586269"/>
            <a:ext cx="83789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Synchronization of distributed chat room dataset (set of sequences of chat messages) among the participants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094" y="1588159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Alice’s messages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3182" y="1588159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Ted’s messages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52518" y="4550713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Bob’s messages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427113"/>
            <a:ext cx="74136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Z. Zhu and A. Afanasyev. Let’s ChronoSync: Decentralized dataset state synchronization in Named Data Networking. ICNP, 2013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0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07" y="268908"/>
            <a:ext cx="7886700" cy="1097401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Data-Centric Action-Based </a:t>
            </a:r>
            <a:r>
              <a:rPr lang="en-US" sz="4000" dirty="0" err="1" smtClean="0"/>
              <a:t>Fileset</a:t>
            </a:r>
            <a:r>
              <a:rPr lang="en-US" sz="4000" dirty="0" smtClean="0"/>
              <a:t> Sync (ChronoShare/ChronoSync [2])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56" y="1250511"/>
            <a:ext cx="4997824" cy="5116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739" y="2161730"/>
            <a:ext cx="128585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ChronoSync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186" y="4806312"/>
            <a:ext cx="138740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ChronoShare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6427113"/>
            <a:ext cx="78271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[2] A. Afanasyev, Z. Zhu, and L. Zhang. The Story of ChronoShare, or How NDN Brought Distributed Secure File Sharing Back. </a:t>
            </a:r>
            <a:r>
              <a:rPr lang="en-US" sz="1100" dirty="0" err="1"/>
              <a:t>Tech.Rep</a:t>
            </a:r>
            <a:r>
              <a:rPr lang="en-US" sz="1100" dirty="0"/>
              <a:t>., NDN-0029, 2015.</a:t>
            </a:r>
          </a:p>
        </p:txBody>
      </p:sp>
    </p:spTree>
    <p:extLst>
      <p:ext uri="{BB962C8B-B14F-4D97-AF65-F5344CB8AC3E}">
        <p14:creationId xmlns:p14="http://schemas.microsoft.com/office/powerpoint/2010/main" val="2256495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Contradictions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Synchronizing directly on dataset</a:t>
            </a:r>
          </a:p>
          <a:p>
            <a:pPr lvl="1"/>
            <a:r>
              <a:rPr lang="en-US" dirty="0" smtClean="0"/>
              <a:t>efficient for bulk changes</a:t>
            </a:r>
          </a:p>
          <a:p>
            <a:pPr lvl="1"/>
            <a:r>
              <a:rPr lang="en-US" dirty="0" smtClean="0"/>
              <a:t>high overhead for small changes</a:t>
            </a:r>
          </a:p>
          <a:p>
            <a:r>
              <a:rPr lang="en-US" dirty="0" smtClean="0"/>
              <a:t>Synchronizing action dataset</a:t>
            </a:r>
          </a:p>
          <a:p>
            <a:pPr lvl="1"/>
            <a:r>
              <a:rPr lang="en-US" dirty="0" smtClean="0"/>
              <a:t>efficient for small changes</a:t>
            </a:r>
          </a:p>
          <a:p>
            <a:pPr lvl="1"/>
            <a:r>
              <a:rPr lang="en-US" dirty="0" smtClean="0"/>
              <a:t>high overhead for large changes or changes with long history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AC47-D32F-4655-BD89-FFB8CD9BDB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46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1971</TotalTime>
  <Words>1565</Words>
  <Application>Microsoft Macintosh PowerPoint</Application>
  <PresentationFormat>On-screen Show (4:3)</PresentationFormat>
  <Paragraphs>267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主题</vt:lpstr>
      <vt:lpstr>RepoSync:  Combined Action-Based and Data-Based Synchronization Model in Named Data Network</vt:lpstr>
      <vt:lpstr>Introduction</vt:lpstr>
      <vt:lpstr>Can We Synchronize Files in a True Peer-to-Peer Way in NDN?</vt:lpstr>
      <vt:lpstr>NDN Overview: Basics</vt:lpstr>
      <vt:lpstr>NDN Overview: Data-Centricity</vt:lpstr>
      <vt:lpstr>Features Made Possible by NDN</vt:lpstr>
      <vt:lpstr>Data-Centric Chatroom Sync in NDN (ChronoSync/ChronoChat [1])</vt:lpstr>
      <vt:lpstr>Data-Centric Action-Based Fileset Sync (ChronoShare/ChronoSync [2])</vt:lpstr>
      <vt:lpstr>Synchronization Contradictions</vt:lpstr>
      <vt:lpstr>RepoSync: Hybrid Action-Based and Data-Based Sync</vt:lpstr>
      <vt:lpstr>RepoSync: Action-Based Sync</vt:lpstr>
      <vt:lpstr>RepoSync: Data-Based Synchronization</vt:lpstr>
      <vt:lpstr>RepoSync System Overview</vt:lpstr>
      <vt:lpstr>RepoSync Data Types</vt:lpstr>
      <vt:lpstr>RepoSync Data Types (cont.)</vt:lpstr>
      <vt:lpstr>Sync Process: Steady State </vt:lpstr>
      <vt:lpstr>Sync Process: New Actions in the System</vt:lpstr>
      <vt:lpstr>Sync Process: Fetching Action Data</vt:lpstr>
      <vt:lpstr>Sync Process: Processing Action(s)</vt:lpstr>
      <vt:lpstr>Sync Process: Sync Failures</vt:lpstr>
      <vt:lpstr>Sync Process: Recovery</vt:lpstr>
      <vt:lpstr>Evaluation</vt:lpstr>
      <vt:lpstr>Synchronization in Lossy Environments</vt:lpstr>
      <vt:lpstr>Synchronization in During Network Partitioning</vt:lpstr>
      <vt:lpstr>Synchronization with Snapshots</vt:lpstr>
      <vt:lpstr>Conclusion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RepoSync:  Combined Action-Based and Data-Based Synchronization Model in Named Data Network</dc:title>
  <dc:creator>Weiqi Shi</dc:creator>
  <cp:lastModifiedBy>Alex Afanasyev</cp:lastModifiedBy>
  <cp:revision>263</cp:revision>
  <dcterms:created xsi:type="dcterms:W3CDTF">2015-04-18T10:35:29Z</dcterms:created>
  <dcterms:modified xsi:type="dcterms:W3CDTF">2015-04-27T01:16:22Z</dcterms:modified>
</cp:coreProperties>
</file>